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4" r:id="rId6"/>
    <p:sldId id="258" r:id="rId7"/>
    <p:sldId id="265" r:id="rId8"/>
    <p:sldId id="259" r:id="rId9"/>
    <p:sldId id="260" r:id="rId10"/>
    <p:sldId id="261" r:id="rId11"/>
    <p:sldId id="262" r:id="rId12"/>
    <p:sldId id="263" r:id="rId13"/>
    <p:sldId id="266" r:id="rId14"/>
    <p:sldId id="267" r:id="rId15"/>
    <p:sldId id="268" r:id="rId16"/>
    <p:sldId id="269" r:id="rId17"/>
    <p:sldId id="274" r:id="rId18"/>
    <p:sldId id="270" r:id="rId19"/>
    <p:sldId id="271" r:id="rId20"/>
    <p:sldId id="272" r:id="rId21"/>
    <p:sldId id="273"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7EC9D-0B45-C0A2-DA0A-B842132162BD}" v="156" dt="2021-01-10T22:27:38.119"/>
    <p1510:client id="{98BD9CC2-16BD-3925-F93E-B772BE2DBBB3}" v="1411" dt="2021-01-10T23:53:42.745"/>
    <p1510:client id="{9FD39DB8-FF5E-9706-54AA-B971715179F7}" v="401" dt="2021-01-12T07:05:13.317"/>
    <p1510:client id="{ABBF8B67-343E-AA13-B4C3-BDA7847EA6F8}" v="236" dt="2021-01-10T23:24:01.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Heneghan" userId="S::theneghan@vichealth.vic.gov.au::ae8e8dca-c48f-4926-a7ba-dd08cd33dea4" providerId="AD" clId="Web-{9FD39DB8-FF5E-9706-54AA-B971715179F7}"/>
    <pc:docChg chg="modSld">
      <pc:chgData name="Tara Heneghan" userId="S::theneghan@vichealth.vic.gov.au::ae8e8dca-c48f-4926-a7ba-dd08cd33dea4" providerId="AD" clId="Web-{9FD39DB8-FF5E-9706-54AA-B971715179F7}" dt="2021-01-12T07:05:08.520" v="811" actId="20577"/>
      <pc:docMkLst>
        <pc:docMk/>
      </pc:docMkLst>
      <pc:sldChg chg="modSp modNotes">
        <pc:chgData name="Tara Heneghan" userId="S::theneghan@vichealth.vic.gov.au::ae8e8dca-c48f-4926-a7ba-dd08cd33dea4" providerId="AD" clId="Web-{9FD39DB8-FF5E-9706-54AA-B971715179F7}" dt="2021-01-12T03:33:21.447" v="441"/>
        <pc:sldMkLst>
          <pc:docMk/>
          <pc:sldMk cId="265587729" sldId="258"/>
        </pc:sldMkLst>
        <pc:spChg chg="mod">
          <ac:chgData name="Tara Heneghan" userId="S::theneghan@vichealth.vic.gov.au::ae8e8dca-c48f-4926-a7ba-dd08cd33dea4" providerId="AD" clId="Web-{9FD39DB8-FF5E-9706-54AA-B971715179F7}" dt="2021-01-12T03:25:56.311" v="197" actId="20577"/>
          <ac:spMkLst>
            <pc:docMk/>
            <pc:sldMk cId="265587729" sldId="258"/>
            <ac:spMk id="3" creationId="{6FB52A13-64F8-4729-AC01-2C8539AFDB35}"/>
          </ac:spMkLst>
        </pc:spChg>
      </pc:sldChg>
      <pc:sldChg chg="modSp">
        <pc:chgData name="Tara Heneghan" userId="S::theneghan@vichealth.vic.gov.au::ae8e8dca-c48f-4926-a7ba-dd08cd33dea4" providerId="AD" clId="Web-{9FD39DB8-FF5E-9706-54AA-B971715179F7}" dt="2021-01-12T05:17:19.631" v="490"/>
        <pc:sldMkLst>
          <pc:docMk/>
          <pc:sldMk cId="1124132817" sldId="264"/>
        </pc:sldMkLst>
        <pc:graphicFrameChg chg="mod modGraphic">
          <ac:chgData name="Tara Heneghan" userId="S::theneghan@vichealth.vic.gov.au::ae8e8dca-c48f-4926-a7ba-dd08cd33dea4" providerId="AD" clId="Web-{9FD39DB8-FF5E-9706-54AA-B971715179F7}" dt="2021-01-12T05:17:19.631" v="490"/>
          <ac:graphicFrameMkLst>
            <pc:docMk/>
            <pc:sldMk cId="1124132817" sldId="264"/>
            <ac:graphicFrameMk id="5" creationId="{09113E0D-E5B8-4632-8700-FF1505A2F695}"/>
          </ac:graphicFrameMkLst>
        </pc:graphicFrameChg>
      </pc:sldChg>
      <pc:sldChg chg="modSp modNotes">
        <pc:chgData name="Tara Heneghan" userId="S::theneghan@vichealth.vic.gov.au::ae8e8dca-c48f-4926-a7ba-dd08cd33dea4" providerId="AD" clId="Web-{9FD39DB8-FF5E-9706-54AA-B971715179F7}" dt="2021-01-12T07:05:08.520" v="811" actId="20577"/>
        <pc:sldMkLst>
          <pc:docMk/>
          <pc:sldMk cId="2916506661" sldId="265"/>
        </pc:sldMkLst>
        <pc:spChg chg="mod">
          <ac:chgData name="Tara Heneghan" userId="S::theneghan@vichealth.vic.gov.au::ae8e8dca-c48f-4926-a7ba-dd08cd33dea4" providerId="AD" clId="Web-{9FD39DB8-FF5E-9706-54AA-B971715179F7}" dt="2021-01-12T05:51:53.053" v="506" actId="20577"/>
          <ac:spMkLst>
            <pc:docMk/>
            <pc:sldMk cId="2916506661" sldId="265"/>
            <ac:spMk id="2" creationId="{14C92D76-C38D-4412-8D54-E14C2BCC44A1}"/>
          </ac:spMkLst>
        </pc:spChg>
        <pc:spChg chg="mod">
          <ac:chgData name="Tara Heneghan" userId="S::theneghan@vichealth.vic.gov.au::ae8e8dca-c48f-4926-a7ba-dd08cd33dea4" providerId="AD" clId="Web-{9FD39DB8-FF5E-9706-54AA-B971715179F7}" dt="2021-01-12T07:05:08.520" v="811" actId="20577"/>
          <ac:spMkLst>
            <pc:docMk/>
            <pc:sldMk cId="2916506661" sldId="265"/>
            <ac:spMk id="3" creationId="{C0CDA173-8720-44A2-B4D6-4BE5E49EDF90}"/>
          </ac:spMkLst>
        </pc:spChg>
      </pc:sldChg>
    </pc:docChg>
  </pc:docChgLst>
  <pc:docChgLst>
    <pc:chgData name="Tara Heneghan" userId="S::theneghan@vichealth.vic.gov.au::ae8e8dca-c48f-4926-a7ba-dd08cd33dea4" providerId="AD" clId="Web-{ABBF8B67-343E-AA13-B4C3-BDA7847EA6F8}"/>
    <pc:docChg chg="modSld">
      <pc:chgData name="Tara Heneghan" userId="S::theneghan@vichealth.vic.gov.au::ae8e8dca-c48f-4926-a7ba-dd08cd33dea4" providerId="AD" clId="Web-{ABBF8B67-343E-AA13-B4C3-BDA7847EA6F8}" dt="2021-01-10T23:24:01.314" v="235" actId="20577"/>
      <pc:docMkLst>
        <pc:docMk/>
      </pc:docMkLst>
      <pc:sldChg chg="modSp">
        <pc:chgData name="Tara Heneghan" userId="S::theneghan@vichealth.vic.gov.au::ae8e8dca-c48f-4926-a7ba-dd08cd33dea4" providerId="AD" clId="Web-{ABBF8B67-343E-AA13-B4C3-BDA7847EA6F8}" dt="2021-01-10T23:24:01.314" v="234" actId="20577"/>
        <pc:sldMkLst>
          <pc:docMk/>
          <pc:sldMk cId="2916506661" sldId="265"/>
        </pc:sldMkLst>
        <pc:spChg chg="mod">
          <ac:chgData name="Tara Heneghan" userId="S::theneghan@vichealth.vic.gov.au::ae8e8dca-c48f-4926-a7ba-dd08cd33dea4" providerId="AD" clId="Web-{ABBF8B67-343E-AA13-B4C3-BDA7847EA6F8}" dt="2021-01-10T23:24:01.314" v="234" actId="20577"/>
          <ac:spMkLst>
            <pc:docMk/>
            <pc:sldMk cId="2916506661" sldId="265"/>
            <ac:spMk id="2" creationId="{14C92D76-C38D-4412-8D54-E14C2BCC44A1}"/>
          </ac:spMkLst>
        </pc:spChg>
        <pc:spChg chg="mod">
          <ac:chgData name="Tara Heneghan" userId="S::theneghan@vichealth.vic.gov.au::ae8e8dca-c48f-4926-a7ba-dd08cd33dea4" providerId="AD" clId="Web-{ABBF8B67-343E-AA13-B4C3-BDA7847EA6F8}" dt="2021-01-10T23:23:31.266" v="231" actId="20577"/>
          <ac:spMkLst>
            <pc:docMk/>
            <pc:sldMk cId="2916506661" sldId="265"/>
            <ac:spMk id="3" creationId="{C0CDA173-8720-44A2-B4D6-4BE5E49EDF90}"/>
          </ac:spMkLst>
        </pc:spChg>
      </pc:sldChg>
    </pc:docChg>
  </pc:docChgLst>
  <pc:docChgLst>
    <pc:chgData name="Tara Heneghan" userId="S::theneghan@vichealth.vic.gov.au::ae8e8dca-c48f-4926-a7ba-dd08cd33dea4" providerId="AD" clId="Web-{9667EC9D-0B45-C0A2-DA0A-B842132162BD}"/>
    <pc:docChg chg="modSld">
      <pc:chgData name="Tara Heneghan" userId="S::theneghan@vichealth.vic.gov.au::ae8e8dca-c48f-4926-a7ba-dd08cd33dea4" providerId="AD" clId="Web-{9667EC9D-0B45-C0A2-DA0A-B842132162BD}" dt="2021-01-10T22:27:38.119" v="155" actId="20577"/>
      <pc:docMkLst>
        <pc:docMk/>
      </pc:docMkLst>
      <pc:sldChg chg="modSp">
        <pc:chgData name="Tara Heneghan" userId="S::theneghan@vichealth.vic.gov.au::ae8e8dca-c48f-4926-a7ba-dd08cd33dea4" providerId="AD" clId="Web-{9667EC9D-0B45-C0A2-DA0A-B842132162BD}" dt="2021-01-10T22:27:27.447" v="93" actId="1076"/>
        <pc:sldMkLst>
          <pc:docMk/>
          <pc:sldMk cId="1124132817" sldId="264"/>
        </pc:sldMkLst>
        <pc:grpChg chg="mod">
          <ac:chgData name="Tara Heneghan" userId="S::theneghan@vichealth.vic.gov.au::ae8e8dca-c48f-4926-a7ba-dd08cd33dea4" providerId="AD" clId="Web-{9667EC9D-0B45-C0A2-DA0A-B842132162BD}" dt="2021-01-10T22:27:27.447" v="93" actId="1076"/>
          <ac:grpSpMkLst>
            <pc:docMk/>
            <pc:sldMk cId="1124132817" sldId="264"/>
            <ac:grpSpMk id="4" creationId="{D59B8DA9-3EAC-47D2-8C7A-25A92E5C6E06}"/>
          </ac:grpSpMkLst>
        </pc:grpChg>
        <pc:graphicFrameChg chg="mod modGraphic">
          <ac:chgData name="Tara Heneghan" userId="S::theneghan@vichealth.vic.gov.au::ae8e8dca-c48f-4926-a7ba-dd08cd33dea4" providerId="AD" clId="Web-{9667EC9D-0B45-C0A2-DA0A-B842132162BD}" dt="2021-01-10T22:27:23.915" v="92"/>
          <ac:graphicFrameMkLst>
            <pc:docMk/>
            <pc:sldMk cId="1124132817" sldId="264"/>
            <ac:graphicFrameMk id="5" creationId="{09113E0D-E5B8-4632-8700-FF1505A2F695}"/>
          </ac:graphicFrameMkLst>
        </pc:graphicFrameChg>
      </pc:sldChg>
      <pc:sldChg chg="modSp">
        <pc:chgData name="Tara Heneghan" userId="S::theneghan@vichealth.vic.gov.au::ae8e8dca-c48f-4926-a7ba-dd08cd33dea4" providerId="AD" clId="Web-{9667EC9D-0B45-C0A2-DA0A-B842132162BD}" dt="2021-01-10T22:27:36.931" v="153" actId="20577"/>
        <pc:sldMkLst>
          <pc:docMk/>
          <pc:sldMk cId="2916506661" sldId="265"/>
        </pc:sldMkLst>
        <pc:spChg chg="mod">
          <ac:chgData name="Tara Heneghan" userId="S::theneghan@vichealth.vic.gov.au::ae8e8dca-c48f-4926-a7ba-dd08cd33dea4" providerId="AD" clId="Web-{9667EC9D-0B45-C0A2-DA0A-B842132162BD}" dt="2021-01-10T22:27:36.931" v="153" actId="20577"/>
          <ac:spMkLst>
            <pc:docMk/>
            <pc:sldMk cId="2916506661" sldId="265"/>
            <ac:spMk id="2" creationId="{14C92D76-C38D-4412-8D54-E14C2BCC44A1}"/>
          </ac:spMkLst>
        </pc:spChg>
      </pc:sldChg>
    </pc:docChg>
  </pc:docChgLst>
  <pc:docChgLst>
    <pc:chgData name="Tara Heneghan" userId="S::theneghan@vichealth.vic.gov.au::ae8e8dca-c48f-4926-a7ba-dd08cd33dea4" providerId="AD" clId="Web-{98BD9CC2-16BD-3925-F93E-B772BE2DBBB3}"/>
    <pc:docChg chg="modSld sldOrd">
      <pc:chgData name="Tara Heneghan" userId="S::theneghan@vichealth.vic.gov.au::ae8e8dca-c48f-4926-a7ba-dd08cd33dea4" providerId="AD" clId="Web-{98BD9CC2-16BD-3925-F93E-B772BE2DBBB3}" dt="2021-01-10T23:53:41.964" v="1830" actId="20577"/>
      <pc:docMkLst>
        <pc:docMk/>
      </pc:docMkLst>
      <pc:sldChg chg="modSp ord modNotes">
        <pc:chgData name="Tara Heneghan" userId="S::theneghan@vichealth.vic.gov.au::ae8e8dca-c48f-4926-a7ba-dd08cd33dea4" providerId="AD" clId="Web-{98BD9CC2-16BD-3925-F93E-B772BE2DBBB3}" dt="2021-01-10T23:53:41.964" v="1829" actId="20577"/>
        <pc:sldMkLst>
          <pc:docMk/>
          <pc:sldMk cId="265587729" sldId="258"/>
        </pc:sldMkLst>
        <pc:spChg chg="mod">
          <ac:chgData name="Tara Heneghan" userId="S::theneghan@vichealth.vic.gov.au::ae8e8dca-c48f-4926-a7ba-dd08cd33dea4" providerId="AD" clId="Web-{98BD9CC2-16BD-3925-F93E-B772BE2DBBB3}" dt="2021-01-10T23:53:41.964" v="1829" actId="20577"/>
          <ac:spMkLst>
            <pc:docMk/>
            <pc:sldMk cId="265587729" sldId="258"/>
            <ac:spMk id="3" creationId="{6FB52A13-64F8-4729-AC01-2C8539AFDB35}"/>
          </ac:spMkLst>
        </pc:spChg>
      </pc:sldChg>
      <pc:sldChg chg="modSp">
        <pc:chgData name="Tara Heneghan" userId="S::theneghan@vichealth.vic.gov.au::ae8e8dca-c48f-4926-a7ba-dd08cd33dea4" providerId="AD" clId="Web-{98BD9CC2-16BD-3925-F93E-B772BE2DBBB3}" dt="2021-01-10T23:52:31.087" v="1807"/>
        <pc:sldMkLst>
          <pc:docMk/>
          <pc:sldMk cId="1124132817" sldId="264"/>
        </pc:sldMkLst>
        <pc:graphicFrameChg chg="mod modGraphic">
          <ac:chgData name="Tara Heneghan" userId="S::theneghan@vichealth.vic.gov.au::ae8e8dca-c48f-4926-a7ba-dd08cd33dea4" providerId="AD" clId="Web-{98BD9CC2-16BD-3925-F93E-B772BE2DBBB3}" dt="2021-01-10T23:52:31.087" v="1807"/>
          <ac:graphicFrameMkLst>
            <pc:docMk/>
            <pc:sldMk cId="1124132817" sldId="264"/>
            <ac:graphicFrameMk id="5" creationId="{09113E0D-E5B8-4632-8700-FF1505A2F695}"/>
          </ac:graphicFrameMkLst>
        </pc:graphicFrameChg>
      </pc:sldChg>
      <pc:sldChg chg="modSp modNotes">
        <pc:chgData name="Tara Heneghan" userId="S::theneghan@vichealth.vic.gov.au::ae8e8dca-c48f-4926-a7ba-dd08cd33dea4" providerId="AD" clId="Web-{98BD9CC2-16BD-3925-F93E-B772BE2DBBB3}" dt="2021-01-10T23:53:33.292" v="1826"/>
        <pc:sldMkLst>
          <pc:docMk/>
          <pc:sldMk cId="2916506661" sldId="265"/>
        </pc:sldMkLst>
        <pc:spChg chg="mod">
          <ac:chgData name="Tara Heneghan" userId="S::theneghan@vichealth.vic.gov.au::ae8e8dca-c48f-4926-a7ba-dd08cd33dea4" providerId="AD" clId="Web-{98BD9CC2-16BD-3925-F93E-B772BE2DBBB3}" dt="2021-01-10T23:52:08.368" v="1779" actId="20577"/>
          <ac:spMkLst>
            <pc:docMk/>
            <pc:sldMk cId="2916506661" sldId="265"/>
            <ac:spMk id="2" creationId="{14C92D76-C38D-4412-8D54-E14C2BCC44A1}"/>
          </ac:spMkLst>
        </pc:spChg>
        <pc:spChg chg="mod">
          <ac:chgData name="Tara Heneghan" userId="S::theneghan@vichealth.vic.gov.au::ae8e8dca-c48f-4926-a7ba-dd08cd33dea4" providerId="AD" clId="Web-{98BD9CC2-16BD-3925-F93E-B772BE2DBBB3}" dt="2021-01-10T23:48:51.881" v="1505" actId="20577"/>
          <ac:spMkLst>
            <pc:docMk/>
            <pc:sldMk cId="2916506661" sldId="265"/>
            <ac:spMk id="3" creationId="{C0CDA173-8720-44A2-B4D6-4BE5E49EDF90}"/>
          </ac:spMkLst>
        </pc:spChg>
      </pc:sldChg>
    </pc:docChg>
  </pc:docChgLst>
  <pc:docChgLst>
    <pc:chgData name="Tara Heneghan" userId="S::theneghan@vichealth.vic.gov.au::ae8e8dca-c48f-4926-a7ba-dd08cd33dea4" providerId="AD" clId="Web-{DBFCD0C3-9ABD-ACD5-E6B7-671B3E9124B8}"/>
    <pc:docChg chg="modSld">
      <pc:chgData name="Tara Heneghan" userId="S::theneghan@vichealth.vic.gov.au::ae8e8dca-c48f-4926-a7ba-dd08cd33dea4" providerId="AD" clId="Web-{DBFCD0C3-9ABD-ACD5-E6B7-671B3E9124B8}" dt="2021-01-13T01:56:21.334" v="3"/>
      <pc:docMkLst>
        <pc:docMk/>
      </pc:docMkLst>
      <pc:sldChg chg="modNotes">
        <pc:chgData name="Tara Heneghan" userId="S::theneghan@vichealth.vic.gov.au::ae8e8dca-c48f-4926-a7ba-dd08cd33dea4" providerId="AD" clId="Web-{DBFCD0C3-9ABD-ACD5-E6B7-671B3E9124B8}" dt="2021-01-13T01:56:21.334" v="3"/>
        <pc:sldMkLst>
          <pc:docMk/>
          <pc:sldMk cId="2916506661" sldId="265"/>
        </pc:sldMkLst>
      </pc:sldChg>
    </pc:docChg>
  </pc:docChgLst>
  <pc:docChgLst>
    <pc:chgData name="Tara Heneghan" userId="S::theneghan@vichealth.vic.gov.au::ae8e8dca-c48f-4926-a7ba-dd08cd33dea4" providerId="AD" clId="Web-{0627D944-1D04-2DF9-5156-5F9AC64D1192}"/>
    <pc:docChg chg="modSld">
      <pc:chgData name="Tara Heneghan" userId="S::theneghan@vichealth.vic.gov.au::ae8e8dca-c48f-4926-a7ba-dd08cd33dea4" providerId="AD" clId="Web-{0627D944-1D04-2DF9-5156-5F9AC64D1192}" dt="2021-01-07T06:49:37.135" v="42"/>
      <pc:docMkLst>
        <pc:docMk/>
      </pc:docMkLst>
      <pc:sldChg chg="modNotes">
        <pc:chgData name="Tara Heneghan" userId="S::theneghan@vichealth.vic.gov.au::ae8e8dca-c48f-4926-a7ba-dd08cd33dea4" providerId="AD" clId="Web-{0627D944-1D04-2DF9-5156-5F9AC64D1192}" dt="2021-01-07T06:49:37.135" v="42"/>
        <pc:sldMkLst>
          <pc:docMk/>
          <pc:sldMk cId="265587729"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3C09D-F0BF-46BD-AA7B-F673E46CF116}" type="datetimeFigureOut">
              <a:rPr lang="en-AU" smtClean="0"/>
              <a:t>12/01/2021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94E36-E451-4A81-86B1-5AE74B5E1F29}" type="slidenum">
              <a:rPr lang="en-AU" smtClean="0"/>
              <a:t>‹#›</a:t>
            </a:fld>
            <a:endParaRPr lang="en-AU"/>
          </a:p>
        </p:txBody>
      </p:sp>
    </p:spTree>
    <p:extLst>
      <p:ext uri="{BB962C8B-B14F-4D97-AF65-F5344CB8AC3E}">
        <p14:creationId xmlns:p14="http://schemas.microsoft.com/office/powerpoint/2010/main" val="144052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a:effectLst/>
                <a:latin typeface="Calibri" panose="020F0502020204030204" pitchFamily="34" charset="0"/>
                <a:ea typeface="Times New Roman" panose="02020603050405020304" pitchFamily="18" charset="0"/>
              </a:rPr>
              <a:t>This template can be used as a guide to deliver a training presentation for retail outlet staff to increase their skills and knowledge on providing healthier drinks in their retail outlet. </a:t>
            </a:r>
          </a:p>
          <a:p>
            <a:pPr fontAlgn="base"/>
            <a:endParaRPr lang="en-AU" sz="1200">
              <a:effectLst/>
              <a:latin typeface="Calibri" panose="020F0502020204030204" pitchFamily="34" charset="0"/>
              <a:ea typeface="Times New Roman" panose="02020603050405020304" pitchFamily="18" charset="0"/>
            </a:endParaRPr>
          </a:p>
          <a:p>
            <a:pPr fontAlgn="base"/>
            <a:r>
              <a:rPr lang="en-AU" sz="1200">
                <a:effectLst/>
                <a:latin typeface="Calibri" panose="020F0502020204030204" pitchFamily="34" charset="0"/>
                <a:ea typeface="Times New Roman" panose="02020603050405020304" pitchFamily="18" charset="0"/>
              </a:rPr>
              <a:t>It is intentionally unbranded so you can add your councils branded template. </a:t>
            </a:r>
          </a:p>
          <a:p>
            <a:pPr fontAlgn="base"/>
            <a:r>
              <a:rPr lang="en-AU" sz="1200">
                <a:effectLst/>
                <a:latin typeface="Calibri" panose="020F0502020204030204" pitchFamily="34" charset="0"/>
                <a:ea typeface="Times New Roman" panose="02020603050405020304" pitchFamily="18" charset="0"/>
              </a:rPr>
              <a:t>  </a:t>
            </a:r>
            <a:endParaRPr lang="en-AU" sz="1200">
              <a:effectLst/>
              <a:latin typeface="Times New Roman" panose="02020603050405020304" pitchFamily="18" charset="0"/>
              <a:ea typeface="Times New Roman" panose="02020603050405020304" pitchFamily="18" charset="0"/>
            </a:endParaRPr>
          </a:p>
          <a:p>
            <a:pPr fontAlgn="base"/>
            <a:r>
              <a:rPr lang="en-AU" sz="1200">
                <a:effectLst/>
                <a:latin typeface="Calibri" panose="020F0502020204030204" pitchFamily="34" charset="0"/>
                <a:ea typeface="Times New Roman" panose="02020603050405020304" pitchFamily="18" charset="0"/>
              </a:rPr>
              <a:t>Speaker notes and slide images are suggested however it is recommended that you tailor your presentation to the needs of the audience and incorporate specific information relevant to your council (e.g. LGA level population data, council plans or strategies). </a:t>
            </a:r>
          </a:p>
          <a:p>
            <a:pPr fontAlgn="base"/>
            <a:endParaRPr lang="en-AU" sz="1200">
              <a:effectLst/>
              <a:latin typeface="Calibri" panose="020F0502020204030204" pitchFamily="34" charset="0"/>
              <a:ea typeface="Times New Roman" panose="02020603050405020304" pitchFamily="18" charset="0"/>
            </a:endParaRPr>
          </a:p>
          <a:p>
            <a:pPr fontAlgn="base"/>
            <a:endParaRPr lang="en-AU" sz="1200">
              <a:effectLst/>
              <a:latin typeface="Calibri" panose="020F0502020204030204" pitchFamily="34" charset="0"/>
              <a:ea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1</a:t>
            </a:fld>
            <a:endParaRPr lang="en-AU"/>
          </a:p>
        </p:txBody>
      </p:sp>
    </p:spTree>
    <p:extLst>
      <p:ext uri="{BB962C8B-B14F-4D97-AF65-F5344CB8AC3E}">
        <p14:creationId xmlns:p14="http://schemas.microsoft.com/office/powerpoint/2010/main" val="407589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Register yourself as</a:t>
            </a:r>
            <a:r>
              <a:rPr lang="en-AU" baseline="0"/>
              <a:t> a </a:t>
            </a:r>
            <a:r>
              <a:rPr lang="en-AU" baseline="0" err="1"/>
              <a:t>FoodChecker</a:t>
            </a:r>
            <a:r>
              <a:rPr lang="en-AU" baseline="0"/>
              <a:t> user.</a:t>
            </a:r>
          </a:p>
          <a:p>
            <a:r>
              <a:rPr lang="en-AU"/>
              <a:t>When first starting</a:t>
            </a:r>
            <a:r>
              <a:rPr lang="en-AU" baseline="0"/>
              <a:t> an assessment you’ll be asked your facility’s details again - however this should autofill so it won’t take too long!</a:t>
            </a:r>
          </a:p>
          <a:p>
            <a:endParaRPr lang="en-AU" baseline="0"/>
          </a:p>
          <a:p>
            <a:r>
              <a:rPr lang="en-AU" baseline="0"/>
              <a:t>When entering the number of staff and visitors, please estimate to the best of your ability if you don’t have exact numbers. </a:t>
            </a:r>
          </a:p>
          <a:p>
            <a:r>
              <a:rPr lang="en-AU" baseline="0"/>
              <a:t>Visitor/customer numbers are per day so if you only have per month/year data you’ll need to work this out.</a:t>
            </a:r>
          </a:p>
          <a:p>
            <a:endParaRPr lang="en-AU" baseline="0"/>
          </a:p>
          <a:p>
            <a:r>
              <a:rPr lang="en-AU" baseline="0"/>
              <a:t>Number of sites refers to the locations that this assessment applies to – for example, if the menu is only in one café, the number of sites will be one. </a:t>
            </a:r>
          </a:p>
          <a:p>
            <a:r>
              <a:rPr lang="en-AU" baseline="0"/>
              <a:t>If the same menu is used across multiple cafes then enter the total number it applies to - for example, the same menu is in three different kiosks across an organisation, the number will be three. The information will be recorded against the organisation you first entered but we will also keep a record against the other site names also.  </a:t>
            </a:r>
            <a:endParaRPr lang="en-AU"/>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10</a:t>
            </a:fld>
            <a:endParaRPr lang="en-AU"/>
          </a:p>
        </p:txBody>
      </p:sp>
    </p:spTree>
    <p:extLst>
      <p:ext uri="{BB962C8B-B14F-4D97-AF65-F5344CB8AC3E}">
        <p14:creationId xmlns:p14="http://schemas.microsoft.com/office/powerpoint/2010/main" val="298196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Pictured here is the dashboard of options for the different types of a</a:t>
            </a:r>
            <a:r>
              <a:rPr lang="en-AU" baseline="0"/>
              <a:t>ssessments you can do.</a:t>
            </a:r>
          </a:p>
          <a:p>
            <a:r>
              <a:rPr lang="en-AU" baseline="0"/>
              <a:t>On the left is the option to do a full menu assessment for a retail food outlet, such as a café or kiosk, or a catering menu.</a:t>
            </a:r>
          </a:p>
          <a:p>
            <a:r>
              <a:rPr lang="en-AU" baseline="0"/>
              <a:t>On the right are the options to do a recipe assessment or product assessments.</a:t>
            </a:r>
          </a:p>
          <a:p>
            <a:endParaRPr lang="en-AU" baseline="0"/>
          </a:p>
          <a:p>
            <a:r>
              <a:rPr lang="en-AU" baseline="0"/>
              <a:t>Select ‘Search and assess products’. </a:t>
            </a:r>
            <a:endParaRPr lang="en-AU"/>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11</a:t>
            </a:fld>
            <a:endParaRPr lang="en-AU"/>
          </a:p>
        </p:txBody>
      </p:sp>
    </p:spTree>
    <p:extLst>
      <p:ext uri="{BB962C8B-B14F-4D97-AF65-F5344CB8AC3E}">
        <p14:creationId xmlns:p14="http://schemas.microsoft.com/office/powerpoint/2010/main" val="4282368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There are 2</a:t>
            </a:r>
            <a:r>
              <a:rPr lang="en-AU" baseline="0"/>
              <a:t> options for completing a product assessment.</a:t>
            </a:r>
          </a:p>
          <a:p>
            <a:pPr marL="171450" indent="-171450">
              <a:buFont typeface="Arial" panose="020B0604020202020204" pitchFamily="34" charset="0"/>
              <a:buChar char="•"/>
            </a:pPr>
            <a:r>
              <a:rPr lang="en-AU" baseline="0"/>
              <a:t>Search for existing products from our database that are already classified.</a:t>
            </a:r>
          </a:p>
          <a:p>
            <a:pPr marL="171450" indent="-171450">
              <a:buFont typeface="Arial" panose="020B0604020202020204" pitchFamily="34" charset="0"/>
              <a:buChar char="•"/>
            </a:pPr>
            <a:r>
              <a:rPr lang="en-AU" baseline="0"/>
              <a:t>Assess new products that aren’t in our database. You can also save these products for use later in a menu assessment. </a:t>
            </a:r>
          </a:p>
          <a:p>
            <a:endParaRPr lang="en-AU" baseline="0"/>
          </a:p>
          <a:p>
            <a:r>
              <a:rPr lang="en-AU" baseline="0"/>
              <a:t>To search for a product, simply type the name into the search box. </a:t>
            </a:r>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12</a:t>
            </a:fld>
            <a:endParaRPr lang="en-AU"/>
          </a:p>
        </p:txBody>
      </p:sp>
    </p:spTree>
    <p:extLst>
      <p:ext uri="{BB962C8B-B14F-4D97-AF65-F5344CB8AC3E}">
        <p14:creationId xmlns:p14="http://schemas.microsoft.com/office/powerpoint/2010/main" val="27796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a:t>Or if you want to see the classifications of a range of similar products, try searching ‘popcorn’ or ‘tuna’. </a:t>
            </a:r>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13</a:t>
            </a:fld>
            <a:endParaRPr lang="en-AU"/>
          </a:p>
        </p:txBody>
      </p:sp>
    </p:spTree>
    <p:extLst>
      <p:ext uri="{BB962C8B-B14F-4D97-AF65-F5344CB8AC3E}">
        <p14:creationId xmlns:p14="http://schemas.microsoft.com/office/powerpoint/2010/main" val="3092284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To assess a</a:t>
            </a:r>
            <a:r>
              <a:rPr lang="en-AU" baseline="0"/>
              <a:t> product not in the database, there is some information you need to enter.</a:t>
            </a:r>
          </a:p>
          <a:p>
            <a:r>
              <a:rPr lang="en-AU" baseline="0"/>
              <a:t>This information is generally from the product Nutrition Information Panel (NIP) so it can be compared to the Healthy Choices NIP criteria.</a:t>
            </a:r>
          </a:p>
          <a:p>
            <a:r>
              <a:rPr lang="en-AU" baseline="0"/>
              <a:t>Or you may be asked a few qualitative questions about the product. </a:t>
            </a:r>
          </a:p>
          <a:p>
            <a:endParaRPr lang="en-AU" baseline="0"/>
          </a:p>
          <a:p>
            <a:r>
              <a:rPr lang="en-AU" baseline="0"/>
              <a:t>Make sure you select the correct category of the food or drink so it is assessed against the correct criteria. </a:t>
            </a:r>
          </a:p>
          <a:p>
            <a:r>
              <a:rPr lang="en-AU" baseline="0"/>
              <a:t>Enter all the information required and click ‘Add to product list’.</a:t>
            </a:r>
          </a:p>
          <a:p>
            <a:endParaRPr lang="en-AU" baseline="0"/>
          </a:p>
          <a:p>
            <a:r>
              <a:rPr lang="en-AU" baseline="0"/>
              <a:t>Once you added all the products you want to assess, click ‘Get a report’. </a:t>
            </a:r>
            <a:endParaRPr lang="en-AU"/>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14</a:t>
            </a:fld>
            <a:endParaRPr lang="en-AU"/>
          </a:p>
        </p:txBody>
      </p:sp>
    </p:spTree>
    <p:extLst>
      <p:ext uri="{BB962C8B-B14F-4D97-AF65-F5344CB8AC3E}">
        <p14:creationId xmlns:p14="http://schemas.microsoft.com/office/powerpoint/2010/main" val="45836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Products with a RED rating will feature recommendations of a healthier type</a:t>
            </a:r>
            <a:r>
              <a:rPr lang="en-AU" baseline="0"/>
              <a:t> of product to choose in that category.</a:t>
            </a:r>
          </a:p>
          <a:p>
            <a:r>
              <a:rPr lang="en-AU" baseline="0"/>
              <a:t>Please note the additional information about products that are assessed not from the HEAS database. </a:t>
            </a:r>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15</a:t>
            </a:fld>
            <a:endParaRPr lang="en-AU"/>
          </a:p>
        </p:txBody>
      </p:sp>
    </p:spTree>
    <p:extLst>
      <p:ext uri="{BB962C8B-B14F-4D97-AF65-F5344CB8AC3E}">
        <p14:creationId xmlns:p14="http://schemas.microsoft.com/office/powerpoint/2010/main" val="906316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For those of you who</a:t>
            </a:r>
            <a:r>
              <a:rPr lang="en-AU" baseline="0"/>
              <a:t> are implementing the nudge to limit RED drinks, these are the targets you are aiming for:</a:t>
            </a:r>
          </a:p>
          <a:p>
            <a:pPr marL="171450" indent="-171450">
              <a:buFont typeface="Arial" panose="020B0604020202020204" pitchFamily="34" charset="0"/>
              <a:buChar char="•"/>
            </a:pPr>
            <a:r>
              <a:rPr lang="en-AU" baseline="0"/>
              <a:t>At least 50% GREEN drinks</a:t>
            </a:r>
          </a:p>
          <a:p>
            <a:pPr marL="171450" indent="-171450">
              <a:buFont typeface="Arial" panose="020B0604020202020204" pitchFamily="34" charset="0"/>
              <a:buChar char="•"/>
            </a:pPr>
            <a:r>
              <a:rPr lang="en-AU" baseline="0"/>
              <a:t>No more than 20% RED drinks</a:t>
            </a:r>
          </a:p>
          <a:p>
            <a:pPr marL="171450" indent="-171450">
              <a:buFont typeface="Arial" panose="020B0604020202020204" pitchFamily="34" charset="0"/>
              <a:buChar char="•"/>
            </a:pPr>
            <a:r>
              <a:rPr lang="en-AU" baseline="0"/>
              <a:t>The rest of your percentages made up by AMBER drinks</a:t>
            </a:r>
          </a:p>
          <a:p>
            <a:pPr marL="171450" indent="-171450">
              <a:buFont typeface="Arial" panose="020B0604020202020204" pitchFamily="34" charset="0"/>
              <a:buChar char="•"/>
            </a:pPr>
            <a:r>
              <a:rPr lang="en-AU" baseline="0"/>
              <a:t>RED drinks must be displayed in the least prominent areas, and GREEN drinks in the most prominent. This means having RED drinks on the lowest shelves of the fridge, and the GREEN drinks at eye levels</a:t>
            </a:r>
          </a:p>
          <a:p>
            <a:pPr marL="171450" indent="-171450">
              <a:buFont typeface="Arial" panose="020B0604020202020204" pitchFamily="34" charset="0"/>
              <a:buChar char="•"/>
            </a:pPr>
            <a:r>
              <a:rPr lang="en-AU" sz="1800">
                <a:effectLst/>
                <a:latin typeface="Calibri" panose="020F0502020204030204" pitchFamily="34" charset="0"/>
                <a:ea typeface="Calibri" panose="020F0502020204030204" pitchFamily="34" charset="0"/>
              </a:rPr>
              <a:t>This layout is an example of how you might stock different fridge sizes. </a:t>
            </a:r>
            <a:endParaRPr lang="en-AU" baseline="0"/>
          </a:p>
          <a:p>
            <a:pPr marL="171450" indent="-171450">
              <a:buFont typeface="Arial" panose="020B0604020202020204" pitchFamily="34" charset="0"/>
              <a:buChar char="•"/>
            </a:pPr>
            <a:endParaRPr lang="en-AU" baseline="0"/>
          </a:p>
          <a:p>
            <a:pPr marL="0" indent="0">
              <a:buFont typeface="Arial" panose="020B0604020202020204" pitchFamily="34" charset="0"/>
              <a:buNone/>
            </a:pPr>
            <a:r>
              <a:rPr lang="en-AU" baseline="0"/>
              <a:t>If the fridge is in a location or facility that is frequented by children, you may wish to switch the planogram around so RED drinks are on the highest shelves, so they are not at eye level for children. </a:t>
            </a:r>
          </a:p>
          <a:p>
            <a:pPr marL="0" indent="0">
              <a:buFont typeface="Arial" panose="020B0604020202020204" pitchFamily="34" charset="0"/>
              <a:buNone/>
            </a:pPr>
            <a:r>
              <a:rPr lang="en-AU" baseline="0"/>
              <a:t>These placement decisions will be determined once you start working on these changes. </a:t>
            </a:r>
            <a:endParaRPr lang="en-AU"/>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16</a:t>
            </a:fld>
            <a:endParaRPr lang="en-AU"/>
          </a:p>
        </p:txBody>
      </p:sp>
    </p:spTree>
    <p:extLst>
      <p:ext uri="{BB962C8B-B14F-4D97-AF65-F5344CB8AC3E}">
        <p14:creationId xmlns:p14="http://schemas.microsoft.com/office/powerpoint/2010/main" val="314698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t>For those of you who</a:t>
            </a:r>
            <a:r>
              <a:rPr lang="en-AU" baseline="0"/>
              <a:t> are implementing RED drinks off display, these are the targets you are aiming for: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a:t>All RED drinks are removed from the fridges and placed in another fridge out of customers’ sight. Only GREEN and AMBER drinks remain.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a:t>Or, all RED drinks remaining in the fridge are covered up so they are not visible to customers. Some examples on the slide include covering up the bottom rows of the fridge where the RED drinks are, or moving all RED drinks to one side of the fridge and covering that whole side.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a:t>At least 50% GREEN drinks are available of those visible to customers.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a:effectLst/>
                <a:latin typeface="Calibri" panose="020F0502020204030204" pitchFamily="34" charset="0"/>
                <a:ea typeface="Calibri" panose="020F0502020204030204" pitchFamily="34" charset="0"/>
              </a:rPr>
              <a:t>This layout is an example of how you might stock different fridge sizes. </a:t>
            </a:r>
            <a:endParaRPr lang="en-AU" baseline="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a:t>If you are covering up the RED drinks with a decal, options may include plain decals with no pictures/branding, decals featuring your facility’s branding, or posters promoting/encouraging people to consumer water.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a:t>These options may be discussed with your facilities once you start working more closely with them. Should not be advertising of RED products or associated brands. </a:t>
            </a:r>
            <a:endParaRPr lang="en-AU"/>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17</a:t>
            </a:fld>
            <a:endParaRPr lang="en-AU"/>
          </a:p>
        </p:txBody>
      </p:sp>
    </p:spTree>
    <p:extLst>
      <p:ext uri="{BB962C8B-B14F-4D97-AF65-F5344CB8AC3E}">
        <p14:creationId xmlns:p14="http://schemas.microsoft.com/office/powerpoint/2010/main" val="3866829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a:t>Healthy Choices also includes some display and promotion principles to addressed in retail outlets, in order to promote healthy choices to customers:</a:t>
            </a:r>
          </a:p>
          <a:p>
            <a:pPr marL="171450" indent="-171450">
              <a:buFont typeface="Arial" panose="020B0604020202020204" pitchFamily="34" charset="0"/>
              <a:buChar char="•"/>
            </a:pPr>
            <a:r>
              <a:rPr lang="en-AU" baseline="0"/>
              <a:t>There should be no upsizing or upselling of RED options</a:t>
            </a:r>
          </a:p>
          <a:p>
            <a:pPr marL="628650" lvl="1" indent="-171450">
              <a:buFont typeface="Arial" panose="020B0604020202020204" pitchFamily="34" charset="0"/>
              <a:buChar char="•"/>
            </a:pPr>
            <a:r>
              <a:rPr lang="en-AU" baseline="0"/>
              <a:t>Includes 2-for-1 deals</a:t>
            </a:r>
          </a:p>
          <a:p>
            <a:pPr marL="171450" indent="-171450">
              <a:buFont typeface="Arial" panose="020B0604020202020204" pitchFamily="34" charset="0"/>
              <a:buChar char="•"/>
            </a:pPr>
            <a:r>
              <a:rPr lang="en-AU" baseline="0"/>
              <a:t>RED foods &amp; drinks are not to be included in meal deals or specials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a:t>Free refills of sugar-sweetened drinks should not be available</a:t>
            </a:r>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18</a:t>
            </a:fld>
            <a:endParaRPr lang="en-AU"/>
          </a:p>
        </p:txBody>
      </p:sp>
    </p:spTree>
    <p:extLst>
      <p:ext uri="{BB962C8B-B14F-4D97-AF65-F5344CB8AC3E}">
        <p14:creationId xmlns:p14="http://schemas.microsoft.com/office/powerpoint/2010/main" val="739169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a:t>RED options should not be displayed in the most prominent positions in the store – e.g. at the front counter, at eye level in the drinks fridges. They should be in least prominent places</a:t>
            </a:r>
          </a:p>
          <a:p>
            <a:pPr marL="171450" indent="-171450">
              <a:buFont typeface="Arial" panose="020B0604020202020204" pitchFamily="34" charset="0"/>
              <a:buChar char="•"/>
            </a:pPr>
            <a:r>
              <a:rPr lang="en-AU" baseline="0"/>
              <a:t>GREEN foods &amp; drinks should be available during all trading hours</a:t>
            </a:r>
          </a:p>
          <a:p>
            <a:pPr marL="171450" indent="-171450">
              <a:buFont typeface="Arial" panose="020B0604020202020204" pitchFamily="34" charset="0"/>
              <a:buChar char="•"/>
            </a:pPr>
            <a:r>
              <a:rPr lang="en-AU" baseline="0"/>
              <a:t>Work towards removing promotional material that features RED foods and drinks or brands strongly associated with RED options. For example, instead of having a straw dispenser branded with Coca-Cola, have a clear dispenser instead.  </a:t>
            </a:r>
            <a:endParaRPr lang="en-AU"/>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19</a:t>
            </a:fld>
            <a:endParaRPr lang="en-AU"/>
          </a:p>
        </p:txBody>
      </p:sp>
    </p:spTree>
    <p:extLst>
      <p:ext uri="{BB962C8B-B14F-4D97-AF65-F5344CB8AC3E}">
        <p14:creationId xmlns:p14="http://schemas.microsoft.com/office/powerpoint/2010/main" val="73616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SzPts val="1000"/>
              <a:buFont typeface="Symbol" panose="05050102010706020507" pitchFamily="18" charset="2"/>
              <a:buNone/>
              <a:tabLst>
                <a:tab pos="457200" algn="l"/>
              </a:tabLst>
            </a:pPr>
            <a:r>
              <a:rPr lang="en-AU" sz="1200" i="0">
                <a:effectLst/>
                <a:latin typeface="Calibri" panose="020F0502020204030204" pitchFamily="34" charset="0"/>
                <a:ea typeface="Calibri" panose="020F0502020204030204" pitchFamily="34" charset="0"/>
                <a:cs typeface="Calibri" panose="020F0502020204030204" pitchFamily="34" charset="0"/>
              </a:rPr>
              <a:t>Introduce yourself and provide an overview of the training. </a:t>
            </a:r>
          </a:p>
          <a:p>
            <a:pPr marL="0" lvl="0" indent="0">
              <a:lnSpc>
                <a:spcPct val="107000"/>
              </a:lnSpc>
              <a:spcAft>
                <a:spcPts val="800"/>
              </a:spcAft>
              <a:buSzPts val="1000"/>
              <a:buFont typeface="Symbol" panose="05050102010706020507" pitchFamily="18" charset="2"/>
              <a:buNone/>
              <a:tabLst>
                <a:tab pos="457200" algn="l"/>
              </a:tabLst>
            </a:pPr>
            <a:endParaRPr lang="en-AU" sz="1200" i="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Aft>
                <a:spcPts val="800"/>
              </a:spcAft>
              <a:buSzPts val="1000"/>
              <a:buFont typeface="Symbol" panose="05050102010706020507" pitchFamily="18" charset="2"/>
              <a:buNone/>
              <a:tabLst>
                <a:tab pos="457200" algn="l"/>
              </a:tabLst>
            </a:pPr>
            <a:r>
              <a:rPr lang="en-AU" sz="1200" i="0">
                <a:effectLst/>
                <a:latin typeface="Calibri" panose="020F0502020204030204" pitchFamily="34" charset="0"/>
                <a:ea typeface="Calibri" panose="020F0502020204030204" pitchFamily="34" charset="0"/>
                <a:cs typeface="Calibri" panose="020F0502020204030204" pitchFamily="34" charset="0"/>
              </a:rPr>
              <a:t>You may wish to get everyone to introduce themselves and the retail outlet they work for. </a:t>
            </a:r>
            <a:endParaRPr lang="en-AU" sz="1200" i="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2</a:t>
            </a:fld>
            <a:endParaRPr lang="en-AU"/>
          </a:p>
        </p:txBody>
      </p:sp>
    </p:spTree>
    <p:extLst>
      <p:ext uri="{BB962C8B-B14F-4D97-AF65-F5344CB8AC3E}">
        <p14:creationId xmlns:p14="http://schemas.microsoft.com/office/powerpoint/2010/main" val="950210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a:effectLst/>
                <a:latin typeface="Calibri" panose="020F0502020204030204" pitchFamily="34" charset="0"/>
                <a:ea typeface="Times New Roman" panose="02020603050405020304" pitchFamily="18" charset="0"/>
              </a:rPr>
              <a:t>The Healthy Eating Advisory Service is delivered by Nutrition Australia Vic Division with support from the Victorian Government. HEAS supports a variety of settings including local governments to provide and promote healthier foods and drinks.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a:effectLst/>
                <a:latin typeface="Calibri" panose="020F0502020204030204" pitchFamily="34" charset="0"/>
                <a:ea typeface="Times New Roman" panose="02020603050405020304" pitchFamily="18" charset="0"/>
              </a:rPr>
              <a:t>HEAS can provide additional support and training to assist you to provide healthy food retail environments. </a:t>
            </a:r>
            <a:endParaRPr lang="en-AU" sz="1800">
              <a:effectLst/>
              <a:latin typeface="Times New Roman" panose="02020603050405020304" pitchFamily="18" charset="0"/>
              <a:ea typeface="Times New Roman" panose="02020603050405020304" pitchFamily="18" charset="0"/>
            </a:endParaRPr>
          </a:p>
          <a:p>
            <a:endParaRPr lang="en-AU"/>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20</a:t>
            </a:fld>
            <a:endParaRPr lang="en-AU"/>
          </a:p>
        </p:txBody>
      </p:sp>
    </p:spTree>
    <p:extLst>
      <p:ext uri="{BB962C8B-B14F-4D97-AF65-F5344CB8AC3E}">
        <p14:creationId xmlns:p14="http://schemas.microsoft.com/office/powerpoint/2010/main" val="152049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AU" b="1"/>
              <a:t>Sugary drinks and discretionary food consumption </a:t>
            </a:r>
            <a:r>
              <a:rPr lang="en-AU" dirty="0"/>
              <a:t>(</a:t>
            </a:r>
            <a:r>
              <a:rPr lang="en-AU" sz="1200" i="1" dirty="0">
                <a:effectLst/>
                <a:latin typeface="Calibri"/>
                <a:ea typeface="Times New Roman" panose="02020603050405020304" pitchFamily="18" charset="0"/>
                <a:cs typeface="Calibri"/>
              </a:rPr>
              <a:t>If LGA level population health data is available, you could use this instead)</a:t>
            </a:r>
            <a:endParaRPr lang="en-AU" sz="1200" dirty="0">
              <a:effectLst/>
              <a:latin typeface="Calibri"/>
              <a:ea typeface="Times New Roman" panose="02020603050405020304" pitchFamily="18" charset="0"/>
              <a:cs typeface="Calibri"/>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a:p>
          <a:p>
            <a:pPr marL="171450" indent="-171450" defTabSz="457200" eaLnBrk="0" fontAlgn="base" hangingPunct="0">
              <a:spcBef>
                <a:spcPct val="30000"/>
              </a:spcBef>
              <a:spcAft>
                <a:spcPct val="0"/>
              </a:spcAft>
              <a:buFont typeface="Arial" panose="020B0604020202020204" pitchFamily="34" charset="0"/>
              <a:buChar char="•"/>
              <a:defRPr/>
            </a:pPr>
            <a:r>
              <a:rPr lang="en-AU" dirty="0"/>
              <a:t>More than one in five Victorian adults (22.6%) drink sugar-sweetened or diet soft drinks daily. </a:t>
            </a:r>
            <a:endParaRPr lang="en-AU" dirty="0">
              <a:cs typeface="Calibri"/>
            </a:endParaRPr>
          </a:p>
          <a:p>
            <a:pPr marL="171450" indent="-171450" defTabSz="457200">
              <a:spcBef>
                <a:spcPct val="30000"/>
              </a:spcBef>
              <a:spcAft>
                <a:spcPct val="0"/>
              </a:spcAft>
              <a:buFont typeface="Arial" panose="020B0604020202020204" pitchFamily="34" charset="0"/>
              <a:buChar char="•"/>
              <a:defRPr/>
            </a:pPr>
            <a:r>
              <a:rPr lang="en-AU" baseline="0" dirty="0">
                <a:ea typeface="Geneva"/>
                <a:cs typeface="Calibri"/>
              </a:rPr>
              <a:t>For y</a:t>
            </a:r>
            <a:r>
              <a:rPr lang="en-AU" sz="1200" b="0" i="0" u="none" strike="noStrike" kern="1200" baseline="0" dirty="0">
                <a:solidFill>
                  <a:schemeClr val="tx1"/>
                </a:solidFill>
                <a:latin typeface="Calibri"/>
                <a:ea typeface="Geneva"/>
                <a:cs typeface="Calibri"/>
              </a:rPr>
              <a:t>oung men and women aged 18–24 years 25% drank soft drinks daily, with an average of 700 mL – about two cans per day (assuming 375 mL cans).</a:t>
            </a:r>
            <a:r>
              <a:rPr lang="en-AU" dirty="0">
                <a:latin typeface="Calibri"/>
                <a:ea typeface="Geneva"/>
                <a:cs typeface="Calibri"/>
              </a:rPr>
              <a:t> </a:t>
            </a:r>
            <a:endParaRPr lang="en-AU" sz="1200" b="0" i="0" u="none" strike="noStrike" kern="1200" baseline="0" dirty="0">
              <a:solidFill>
                <a:schemeClr val="tx1"/>
              </a:solidFill>
              <a:latin typeface="Calibri" pitchFamily="34" charset="0"/>
              <a:ea typeface="Geneva" charset="-128"/>
              <a:cs typeface="Calibri"/>
            </a:endParaRPr>
          </a:p>
          <a:p>
            <a:pPr marL="171450" indent="-171450">
              <a:buFont typeface="Arial" panose="020B0604020202020204" pitchFamily="34" charset="0"/>
              <a:buChar char="•"/>
              <a:defRPr/>
            </a:pPr>
            <a:r>
              <a:rPr lang="en-AU" sz="1200" b="0" i="0" u="none" strike="noStrike" kern="1200" baseline="0">
                <a:solidFill>
                  <a:schemeClr val="tx1"/>
                </a:solidFill>
                <a:latin typeface="Calibri"/>
                <a:ea typeface="Geneva"/>
                <a:cs typeface="Calibri"/>
              </a:rPr>
              <a:t>In 2014 - For Victorian adults 35% of </a:t>
            </a:r>
            <a:r>
              <a:rPr lang="en-AU">
                <a:latin typeface="Calibri"/>
                <a:ea typeface="Geneva"/>
                <a:cs typeface="Calibri"/>
              </a:rPr>
              <a:t>daily energy intake</a:t>
            </a:r>
            <a:r>
              <a:rPr lang="en-AU" sz="1200" b="0" i="0" u="none" strike="noStrike" kern="1200" baseline="0">
                <a:solidFill>
                  <a:schemeClr val="tx1"/>
                </a:solidFill>
                <a:latin typeface="Calibri"/>
                <a:ea typeface="Geneva"/>
                <a:cs typeface="Calibri"/>
              </a:rPr>
              <a:t> came from discretionary food and drinks,</a:t>
            </a:r>
            <a:r>
              <a:rPr lang="en-AU">
                <a:latin typeface="Calibri"/>
                <a:ea typeface="Geneva"/>
                <a:cs typeface="Calibri"/>
              </a:rPr>
              <a:t> this increases to</a:t>
            </a:r>
            <a:r>
              <a:rPr lang="en-AU" sz="1200" b="0" i="0" u="none" strike="noStrike" kern="1200" baseline="0">
                <a:solidFill>
                  <a:schemeClr val="tx1"/>
                </a:solidFill>
                <a:latin typeface="Calibri"/>
                <a:ea typeface="Geneva"/>
                <a:cs typeface="Calibri"/>
              </a:rPr>
              <a:t> 39% for children.</a:t>
            </a:r>
            <a:endParaRPr lang="en-AU" sz="1200" b="0" i="0" u="none" strike="noStrike" kern="1200" baseline="0">
              <a:solidFill>
                <a:schemeClr val="tx1"/>
              </a:solidFill>
              <a:latin typeface="Calibri" pitchFamily="34" charset="0"/>
              <a:ea typeface="Geneva" charset="-128"/>
              <a:cs typeface="Calibri"/>
            </a:endParaRPr>
          </a:p>
          <a:p>
            <a:r>
              <a:rPr lang="en-AU">
                <a:latin typeface="Calibri"/>
                <a:ea typeface="Geneva"/>
                <a:cs typeface="Calibri"/>
              </a:rPr>
              <a:t>Reference </a:t>
            </a:r>
          </a:p>
          <a:p>
            <a:r>
              <a:rPr lang="en-AU">
                <a:latin typeface="Calibri"/>
                <a:ea typeface="Geneva"/>
                <a:cs typeface="Calibri"/>
              </a:rPr>
              <a:t>1. Victoria’s</a:t>
            </a:r>
            <a:r>
              <a:rPr lang="en-AU" sz="1200" b="0" i="0" u="none" strike="noStrike" kern="1200" baseline="0">
                <a:solidFill>
                  <a:schemeClr val="tx1"/>
                </a:solidFill>
                <a:latin typeface="Calibri"/>
                <a:ea typeface="Geneva"/>
                <a:cs typeface="Calibri"/>
              </a:rPr>
              <a:t> Health: Chief Health Officers Report, 2014, Department of Health &amp; Human Services</a:t>
            </a:r>
            <a:endParaRPr lang="en-AU">
              <a:cs typeface="Calibri" panose="020F0502020204030204"/>
            </a:endParaRPr>
          </a:p>
          <a:p>
            <a:pPr>
              <a:buSzPts val="1000"/>
            </a:pPr>
            <a:endParaRPr lang="en-AU" dirty="0">
              <a:latin typeface="Calibri"/>
              <a:ea typeface="Geneva" charset="-128"/>
              <a:cs typeface="Calibri"/>
            </a:endParaRPr>
          </a:p>
          <a:p>
            <a:pPr marL="285750" indent="-285750">
              <a:buFont typeface="Arial"/>
              <a:buChar char="•"/>
            </a:pPr>
            <a:r>
              <a:rPr lang="en-AU"/>
              <a:t>Unhealthy foods and sugary drinks are often heavily promoted and easily available in and around settings where Victorians live, work, learn and play such as retail outlets, cafes, sporting clubs and cultural and recreation facilities.  </a:t>
            </a:r>
            <a:endParaRPr lang="en-AU">
              <a:cs typeface="Calibri" panose="020F0502020204030204"/>
            </a:endParaRPr>
          </a:p>
          <a:p>
            <a:pPr marL="285750" indent="-285750">
              <a:buFont typeface="Arial"/>
              <a:buChar char="•"/>
            </a:pPr>
            <a:r>
              <a:rPr lang="en-AU"/>
              <a:t>Research shows that the food and drinks that are available for purchase significantly influences people's food and drink choices.</a:t>
            </a:r>
            <a:r>
              <a:rPr lang="en-AU" i="1"/>
              <a:t> </a:t>
            </a:r>
            <a:endParaRPr lang="en-AU">
              <a:cs typeface="Calibri"/>
            </a:endParaRPr>
          </a:p>
          <a:p>
            <a:pPr marL="285750" indent="-285750">
              <a:buFont typeface="Arial"/>
              <a:buChar char="•"/>
            </a:pPr>
            <a:r>
              <a:rPr lang="en-AU"/>
              <a:t>We are surrounded by unhealthy food and drinks and this is a key driver of poor diet, which is a risk factor for obesity, cardiovascular diseases, type 2 diabetes, and several cancers. </a:t>
            </a:r>
            <a:endParaRPr lang="en-AU">
              <a:cs typeface="Calibri" panose="020F0502020204030204"/>
            </a:endParaRPr>
          </a:p>
          <a:p>
            <a:r>
              <a:rPr lang="en-AU">
                <a:latin typeface="Calibri"/>
                <a:ea typeface="Geneva"/>
                <a:cs typeface="Calibri"/>
              </a:rPr>
              <a:t>References </a:t>
            </a:r>
            <a:endParaRPr lang="en-AU">
              <a:ea typeface="Geneva"/>
              <a:cs typeface="Calibri"/>
            </a:endParaRPr>
          </a:p>
          <a:p>
            <a:r>
              <a:rPr lang="en-AU"/>
              <a:t>1. Schwartz MB, Just DR, Chriqui JF, Ammerman AS. Appetite self‐regulation: Environmental and policy influences on eating behaviors. Obesity. 2017;25:S26-S38</a:t>
            </a:r>
          </a:p>
          <a:p>
            <a:r>
              <a:rPr lang="en-AU"/>
              <a:t>2. Global Burden of Disease Risk Factors Collaborators. Global, regional, and national comparative risk assessment of 79 behavioural, environmental and occupational, and metabolic risks or clusters of risks, 1990–2015: a systematic analysis for the Global Burden of Disease Study 2015. Lancet. 2016;388(10053):1659–1724</a:t>
            </a:r>
          </a:p>
          <a:p>
            <a:pPr marL="285750" indent="-285750">
              <a:buSzPts val="1000"/>
              <a:buFont typeface="Arial"/>
              <a:buChar char="•"/>
            </a:pPr>
            <a:endParaRPr lang="en-AU" b="1" dirty="0">
              <a:latin typeface="Calibri" pitchFamily="34" charset="0"/>
              <a:ea typeface="Geneva" charset="-128"/>
              <a:cs typeface="Calibri" panose="020F0502020204030204" pitchFamily="34" charset="0"/>
            </a:endParaRPr>
          </a:p>
          <a:p>
            <a:pPr marL="285750" indent="-285750">
              <a:buSzPts val="1000"/>
              <a:buFont typeface="Arial"/>
              <a:buChar char="•"/>
            </a:pPr>
            <a:r>
              <a:rPr lang="en-AU" b="1"/>
              <a:t>As people who provide food and drinks in the community, you have an important opportunity to make a positive difference to people’s health and wellbeing. </a:t>
            </a:r>
            <a:endParaRPr lang="en-AU" b="1" dirty="0">
              <a:latin typeface="Calibri" pitchFamily="34" charset="0"/>
              <a:ea typeface="Geneva" charset="-128"/>
              <a:cs typeface="Calibri" panose="020F0502020204030204" pitchFamily="34" charset="0"/>
            </a:endParaRPr>
          </a:p>
          <a:p>
            <a:endParaRPr lang="en-AU">
              <a:latin typeface="Calibri" pitchFamily="34" charset="0"/>
              <a:ea typeface="Geneva" charset="-128"/>
              <a:cs typeface="Calibri" panose="020F0502020204030204" pitchFamily="34" charset="0"/>
            </a:endParaRPr>
          </a:p>
          <a:p>
            <a:endParaRPr lang="en-AU">
              <a:latin typeface="Calibri" pitchFamily="34" charset="0"/>
              <a:ea typeface="Geneva"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32094E36-E451-4A81-86B1-5AE74B5E1F29}" type="slidenum">
              <a:rPr lang="en-AU" smtClean="0"/>
              <a:t>3</a:t>
            </a:fld>
            <a:endParaRPr lang="en-AU"/>
          </a:p>
        </p:txBody>
      </p:sp>
    </p:spTree>
    <p:extLst>
      <p:ext uri="{BB962C8B-B14F-4D97-AF65-F5344CB8AC3E}">
        <p14:creationId xmlns:p14="http://schemas.microsoft.com/office/powerpoint/2010/main" val="183400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tabLst>
                <a:tab pos="457200" algn="l"/>
              </a:tabLst>
            </a:pPr>
            <a:r>
              <a:rPr lang="en-AU" dirty="0">
                <a:latin typeface="Calibri"/>
                <a:ea typeface="Calibri" panose="020F0502020204030204" pitchFamily="34" charset="0"/>
                <a:cs typeface="Calibri"/>
              </a:rPr>
              <a:t>Having a healthier food outlet can help promote messages about healthy eating and healthy lifestyles in your community. </a:t>
            </a:r>
            <a:r>
              <a:rPr lang="en-AU" dirty="0">
                <a:cs typeface="Calibri"/>
              </a:rPr>
              <a:t>If your core business is related to health (</a:t>
            </a:r>
            <a:r>
              <a:rPr lang="en-AU" dirty="0" err="1">
                <a:cs typeface="Calibri"/>
              </a:rPr>
              <a:t>e.g</a:t>
            </a:r>
            <a:r>
              <a:rPr lang="en-AU" dirty="0">
                <a:cs typeface="Calibri"/>
              </a:rPr>
              <a:t> sports and rec facility) having healthy food retail will help you meet community expectations about providing healthy food and drinks. </a:t>
            </a:r>
            <a:endParaRPr lang="en-AU" dirty="0">
              <a:latin typeface="Calibri" panose="020F0502020204030204" pitchFamily="34" charset="0"/>
              <a:cs typeface="Calibri"/>
            </a:endParaRPr>
          </a:p>
          <a:p>
            <a:pPr marL="285750" indent="-285750">
              <a:lnSpc>
                <a:spcPct val="107000"/>
              </a:lnSpc>
              <a:buSzPts val="1000"/>
              <a:buFont typeface="Arial"/>
              <a:buChar char="•"/>
            </a:pPr>
            <a:r>
              <a:rPr lang="en-AU" dirty="0">
                <a:cs typeface="Calibri"/>
              </a:rPr>
              <a:t>By offering healthy food and drink options, you are demonstrating your organisations leadership and commitment to the health of the community. </a:t>
            </a:r>
            <a:endParaRPr lang="en-AU" dirty="0"/>
          </a:p>
          <a:p>
            <a:pPr marL="285750" indent="-285750">
              <a:lnSpc>
                <a:spcPct val="107000"/>
              </a:lnSpc>
              <a:buSzPts val="1000"/>
              <a:buFont typeface="Arial"/>
              <a:buChar char="•"/>
            </a:pPr>
            <a:r>
              <a:rPr lang="en-AU" dirty="0">
                <a:cs typeface="Calibri"/>
              </a:rPr>
              <a:t>Making healthy changes is not just about replacing unhealthy options – its about having the opportunity to create and innovate. You could consider expanding your existing menu or creating new meals and snacks as a way to build ongoing customer interest in your menu. </a:t>
            </a:r>
          </a:p>
          <a:p>
            <a:pPr marL="285750" indent="-285750">
              <a:buSzPts val="1000"/>
              <a:buFont typeface="Arial" panose="05050102010706020507" pitchFamily="18" charset="2"/>
              <a:buChar char="•"/>
            </a:pPr>
            <a:r>
              <a:rPr lang="en-US" dirty="0"/>
              <a:t>There is public support and expectation for healthy food and drinks in community facilities – 75% of customers surveyed during the VicHealth Water in Sports project believed that sport and recreation facilities should promote healthy eating. </a:t>
            </a:r>
            <a:r>
              <a:rPr lang="en-AU" dirty="0"/>
              <a:t> </a:t>
            </a:r>
            <a:endParaRPr lang="en-US" dirty="0"/>
          </a:p>
          <a:p>
            <a:pPr marL="285750" indent="-285750">
              <a:buSzPts val="1000"/>
              <a:buFont typeface="Arial" panose="05050102010706020507" pitchFamily="18" charset="2"/>
              <a:buChar char="•"/>
            </a:pPr>
            <a:endParaRPr lang="en-US" dirty="0">
              <a:cs typeface="Calibri" panose="020F0502020204030204"/>
            </a:endParaRPr>
          </a:p>
          <a:p>
            <a:pPr marL="285750" indent="-285750">
              <a:buSzPts val="1000"/>
              <a:buFont typeface="Arial" panose="05050102010706020507" pitchFamily="18" charset="2"/>
              <a:buChar char="•"/>
            </a:pPr>
            <a:endParaRPr lang="en-AU" dirty="0">
              <a:cs typeface="Calibri"/>
            </a:endParaRPr>
          </a:p>
          <a:p>
            <a:pPr marL="285750" indent="-285750">
              <a:buSzPts val="1000"/>
              <a:buFont typeface="Arial" panose="05050102010706020507" pitchFamily="18" charset="2"/>
              <a:buChar char="•"/>
            </a:pPr>
            <a:endParaRPr lang="en-AU">
              <a:latin typeface="Calibri" panose="020F0502020204030204" pitchFamily="34" charset="0"/>
              <a:cs typeface="Calibri"/>
            </a:endParaRPr>
          </a:p>
          <a:p>
            <a:pPr marL="285750" lvl="0" indent="-285750">
              <a:buSzPts val="1000"/>
              <a:buFont typeface="Arial" panose="05050102010706020507" pitchFamily="18" charset="2"/>
              <a:buChar char="•"/>
            </a:pPr>
            <a:endParaRPr lang="en-AU" sz="1200">
              <a:effectLst/>
              <a:latin typeface="Calibri" panose="020F0502020204030204" pitchFamily="34" charset="0"/>
              <a:ea typeface="Calibri" panose="020F0502020204030204" pitchFamily="34" charset="0"/>
              <a:cs typeface="Calibri"/>
            </a:endParaRPr>
          </a:p>
          <a:p>
            <a:pPr marL="285750" indent="-285750">
              <a:buSzPts val="1000"/>
              <a:buFont typeface="Arial" panose="05050102010706020507" pitchFamily="18" charset="2"/>
              <a:buChar char="•"/>
            </a:pPr>
            <a:endParaRPr lang="en-AU">
              <a:latin typeface="Calibri" panose="020F0502020204030204" pitchFamily="34" charset="0"/>
              <a:ea typeface="Calibri" panose="020F0502020204030204" pitchFamily="34" charset="0"/>
              <a:cs typeface="Calibri"/>
            </a:endParaRPr>
          </a:p>
          <a:p>
            <a:pPr marL="285750" indent="-285750">
              <a:buSzPts val="1000"/>
              <a:buFont typeface="Arial" panose="05050102010706020507" pitchFamily="18" charset="2"/>
              <a:buChar char="•"/>
            </a:pPr>
            <a:endParaRPr lang="en-AU">
              <a:latin typeface="Calibri" panose="020F0502020204030204" pitchFamily="34" charset="0"/>
              <a:ea typeface="Calibri" panose="020F0502020204030204" pitchFamily="34" charset="0"/>
              <a:cs typeface="Calibri"/>
            </a:endParaRPr>
          </a:p>
          <a:p>
            <a:pPr marL="342900" indent="-342900">
              <a:lnSpc>
                <a:spcPct val="107000"/>
              </a:lnSpc>
              <a:buSzPts val="1000"/>
              <a:buFont typeface="Symbol" panose="05050102010706020507" pitchFamily="18" charset="2"/>
              <a:buChar char=""/>
            </a:pPr>
            <a:endParaRPr lang="en-AU">
              <a:latin typeface="Calibri" panose="020F0502020204030204" pitchFamily="34" charset="0"/>
              <a:ea typeface="Calibri" panose="020F0502020204030204" pitchFamily="34" charset="0"/>
              <a:cs typeface="Calibri"/>
            </a:endParaRPr>
          </a:p>
          <a:p>
            <a:pPr marL="342900" indent="-342900">
              <a:lnSpc>
                <a:spcPct val="107000"/>
              </a:lnSpc>
              <a:buSzPts val="1000"/>
              <a:buFont typeface="Symbol" panose="05050102010706020507" pitchFamily="18" charset="2"/>
              <a:buChar char=""/>
            </a:pPr>
            <a:endParaRPr lang="en-AU">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2094E36-E451-4A81-86B1-5AE74B5E1F29}" type="slidenum">
              <a:rPr lang="en-AU" smtClean="0"/>
              <a:t>4</a:t>
            </a:fld>
            <a:endParaRPr lang="en-AU"/>
          </a:p>
        </p:txBody>
      </p:sp>
    </p:spTree>
    <p:extLst>
      <p:ext uri="{BB962C8B-B14F-4D97-AF65-F5344CB8AC3E}">
        <p14:creationId xmlns:p14="http://schemas.microsoft.com/office/powerpoint/2010/main" val="155967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The Victorian Government has developed the Healthy Choices guidelines to help make sure that healthy foods and drinks are offered and promoted in places like hospitals, health services, sport and recreation centres, parks and workplaces.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pPr marL="171450" indent="-171450">
              <a:buFont typeface="Arial" panose="020B0604020202020204" pitchFamily="34" charset="0"/>
              <a:buChar char="•"/>
            </a:pPr>
            <a:r>
              <a:rPr lang="en-US" sz="1200" kern="1200">
                <a:solidFill>
                  <a:schemeClr val="tx1"/>
                </a:solidFill>
                <a:effectLst/>
                <a:latin typeface="Calibri" pitchFamily="34" charset="0"/>
                <a:ea typeface="Geneva" charset="-128"/>
                <a:cs typeface="Geneva" pitchFamily="1" charset="-128"/>
              </a:rPr>
              <a:t>The Healthy Choices are in 2 parts </a:t>
            </a:r>
          </a:p>
          <a:p>
            <a:pPr marL="0" indent="0">
              <a:buFont typeface="Arial" panose="020B0604020202020204" pitchFamily="34" charset="0"/>
              <a:buNone/>
            </a:pPr>
            <a:r>
              <a:rPr lang="en-US" sz="1200" kern="1200">
                <a:solidFill>
                  <a:schemeClr val="tx1"/>
                </a:solidFill>
                <a:effectLst/>
                <a:latin typeface="Calibri" pitchFamily="34" charset="0"/>
                <a:ea typeface="Geneva" charset="-128"/>
                <a:cs typeface="Geneva" pitchFamily="1" charset="-128"/>
              </a:rPr>
              <a:t>       1. the </a:t>
            </a:r>
            <a:r>
              <a:rPr lang="en-US" sz="1200" i="1" kern="1200">
                <a:solidFill>
                  <a:schemeClr val="tx1"/>
                </a:solidFill>
                <a:effectLst/>
                <a:latin typeface="Calibri" pitchFamily="34" charset="0"/>
                <a:ea typeface="Geneva" charset="-128"/>
                <a:cs typeface="Geneva" pitchFamily="1" charset="-128"/>
              </a:rPr>
              <a:t>Healthy choices: food and drink classification guide </a:t>
            </a:r>
            <a:r>
              <a:rPr lang="en-US" sz="1200" kern="1200">
                <a:solidFill>
                  <a:schemeClr val="tx1"/>
                </a:solidFill>
                <a:effectLst/>
                <a:latin typeface="Calibri" pitchFamily="34" charset="0"/>
                <a:ea typeface="Geneva" charset="-128"/>
                <a:cs typeface="Geneva" pitchFamily="1" charset="-128"/>
              </a:rPr>
              <a:t>This includes information about how you can determine what healthier foods and drinks are</a:t>
            </a:r>
            <a:r>
              <a:rPr lang="en-US" sz="1200" kern="1200" baseline="0">
                <a:solidFill>
                  <a:schemeClr val="tx1"/>
                </a:solidFill>
                <a:effectLst/>
                <a:latin typeface="Calibri" pitchFamily="34" charset="0"/>
                <a:ea typeface="Geneva" charset="-128"/>
                <a:cs typeface="Geneva" pitchFamily="1" charset="-128"/>
              </a:rPr>
              <a:t> – </a:t>
            </a:r>
            <a:r>
              <a:rPr lang="en-US" sz="1200" kern="1200" baseline="0" err="1">
                <a:solidFill>
                  <a:schemeClr val="tx1"/>
                </a:solidFill>
                <a:effectLst/>
                <a:latin typeface="Calibri" pitchFamily="34" charset="0"/>
                <a:ea typeface="Geneva" charset="-128"/>
                <a:cs typeface="Geneva" pitchFamily="1" charset="-128"/>
              </a:rPr>
              <a:t>ie</a:t>
            </a:r>
            <a:r>
              <a:rPr lang="en-US" sz="1200" kern="1200" baseline="0">
                <a:solidFill>
                  <a:schemeClr val="tx1"/>
                </a:solidFill>
                <a:effectLst/>
                <a:latin typeface="Calibri" pitchFamily="34" charset="0"/>
                <a:ea typeface="Geneva" charset="-128"/>
                <a:cs typeface="Geneva" pitchFamily="1" charset="-128"/>
              </a:rPr>
              <a:t>. About what foods and drinks are GREEN, AMBER and RED and</a:t>
            </a:r>
            <a:endParaRPr lang="en-US" sz="1200" kern="1200">
              <a:solidFill>
                <a:schemeClr val="tx1"/>
              </a:solidFill>
              <a:effectLst/>
              <a:latin typeface="Calibri" pitchFamily="34" charset="0"/>
              <a:ea typeface="Geneva" charset="-128"/>
              <a:cs typeface="Geneva" pitchFamily="1" charset="-128"/>
            </a:endParaRPr>
          </a:p>
          <a:p>
            <a:pPr marL="0" indent="0">
              <a:buFont typeface="Arial" panose="020B0604020202020204" pitchFamily="34" charset="0"/>
              <a:buNone/>
            </a:pPr>
            <a:r>
              <a:rPr lang="en-US" sz="1200" kern="1200">
                <a:solidFill>
                  <a:schemeClr val="tx1"/>
                </a:solidFill>
                <a:effectLst/>
                <a:latin typeface="Calibri" pitchFamily="34" charset="0"/>
                <a:ea typeface="Geneva" charset="-128"/>
                <a:cs typeface="Geneva" pitchFamily="1" charset="-128"/>
              </a:rPr>
              <a:t>       2. separate policy documents for the individual settings as mentioned previously</a:t>
            </a:r>
          </a:p>
          <a:p>
            <a:pPr marL="0" indent="0">
              <a:buFont typeface="Arial" panose="020B0604020202020204" pitchFamily="34" charset="0"/>
              <a:buNone/>
            </a:pPr>
            <a:endParaRPr lang="en-US" sz="1200" kern="1200">
              <a:solidFill>
                <a:schemeClr val="tx1"/>
              </a:solidFill>
              <a:effectLst/>
              <a:latin typeface="Calibri" pitchFamily="34" charset="0"/>
              <a:ea typeface="Geneva" charset="-128"/>
              <a:cs typeface="Geneva" pitchFamily="1" charset="-128"/>
            </a:endParaRPr>
          </a:p>
          <a:p>
            <a:pPr marL="171450" indent="-171450">
              <a:buFont typeface="Arial" panose="020B0604020202020204" pitchFamily="34" charset="0"/>
              <a:buChar char="•"/>
            </a:pPr>
            <a:r>
              <a:rPr lang="en-AU"/>
              <a:t>The guidelines use a traffic light system to classify foods and drinks as GREEN (best choices), AMBER (choose carefully) or RED (limit). As you can see in</a:t>
            </a:r>
            <a:r>
              <a:rPr lang="en-AU" baseline="0"/>
              <a:t> this example poster on the screen – the traffic light system is not only a good healthy menu planning tool, but a simple and engaging way to communicate to customers what foods and drinks are healthier, why and how to choose them</a:t>
            </a:r>
            <a:br>
              <a:rPr lang="en-AU"/>
            </a:br>
            <a:endParaRPr lang="en-AU"/>
          </a:p>
          <a:p>
            <a:pPr marL="171450" indent="-171450">
              <a:buFont typeface="Arial" panose="020B0604020202020204" pitchFamily="34" charset="0"/>
              <a:buChar char="•"/>
            </a:pPr>
            <a:r>
              <a:rPr lang="en-AU"/>
              <a:t>The guidelines discuss important issues such as:</a:t>
            </a:r>
            <a:br>
              <a:rPr lang="en-AU"/>
            </a:br>
            <a:r>
              <a:rPr lang="en-AU"/>
              <a:t>*</a:t>
            </a:r>
            <a:r>
              <a:rPr lang="en-AU" baseline="0"/>
              <a:t> </a:t>
            </a:r>
            <a:r>
              <a:rPr lang="en-AU"/>
              <a:t>foods and drinks in retail outlets, vending machines and catering</a:t>
            </a:r>
            <a:br>
              <a:rPr lang="en-AU"/>
            </a:br>
            <a:r>
              <a:rPr lang="en-AU"/>
              <a:t>*</a:t>
            </a:r>
            <a:r>
              <a:rPr lang="en-AU" baseline="0"/>
              <a:t> </a:t>
            </a:r>
            <a:r>
              <a:rPr lang="en-AU"/>
              <a:t>the importance of organisational policy and contracts about healthy foods and drinks</a:t>
            </a:r>
            <a:br>
              <a:rPr lang="en-AU"/>
            </a:br>
            <a:r>
              <a:rPr lang="en-AU"/>
              <a:t>*</a:t>
            </a:r>
            <a:r>
              <a:rPr lang="en-AU" baseline="0"/>
              <a:t> </a:t>
            </a:r>
            <a:r>
              <a:rPr lang="en-AU"/>
              <a:t>food and drink advertising, promotion and display</a:t>
            </a:r>
            <a:br>
              <a:rPr lang="en-AU"/>
            </a:br>
            <a:r>
              <a:rPr lang="en-AU"/>
              <a:t>*</a:t>
            </a:r>
            <a:r>
              <a:rPr lang="en-AU" baseline="0"/>
              <a:t> </a:t>
            </a:r>
            <a:r>
              <a:rPr lang="en-AU"/>
              <a:t>using foods and drinks for fundraising, prizes and give-aways</a:t>
            </a:r>
            <a:br>
              <a:rPr lang="en-AU"/>
            </a:br>
            <a:r>
              <a:rPr lang="en-AU"/>
              <a:t>*</a:t>
            </a:r>
            <a:r>
              <a:rPr lang="en-AU" baseline="0"/>
              <a:t> </a:t>
            </a:r>
            <a:r>
              <a:rPr lang="en-AU"/>
              <a:t>sponsorship by industry.</a:t>
            </a:r>
          </a:p>
          <a:p>
            <a:pPr>
              <a:buFont typeface="Arial" pitchFamily="34" charset="0"/>
              <a:buNone/>
            </a:pPr>
            <a:endParaRPr lang="en-US" sz="1200">
              <a:latin typeface="+mn-lt"/>
              <a:ea typeface="Geneva"/>
              <a:cs typeface="Geneva"/>
            </a:endParaRP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a:latin typeface="+mn-lt"/>
                <a:ea typeface="Geneva"/>
                <a:cs typeface="Geneva"/>
              </a:rPr>
              <a:t>The Healthy Choices guidelines can be used by any </a:t>
            </a:r>
            <a:r>
              <a:rPr lang="en-US" sz="1200" err="1">
                <a:latin typeface="+mn-lt"/>
                <a:ea typeface="Geneva"/>
                <a:cs typeface="Geneva"/>
              </a:rPr>
              <a:t>organisation</a:t>
            </a:r>
            <a:r>
              <a:rPr lang="en-US" sz="1200">
                <a:latin typeface="+mn-lt"/>
                <a:ea typeface="Geneva"/>
                <a:cs typeface="Geneva"/>
              </a:rPr>
              <a:t> or business to improve the food and drinks that are available to staff, visitors, customers</a:t>
            </a:r>
            <a:r>
              <a:rPr lang="en-US" sz="1200" baseline="0">
                <a:latin typeface="+mn-lt"/>
                <a:ea typeface="Geneva"/>
                <a:cs typeface="Geneva"/>
              </a:rPr>
              <a:t> and other </a:t>
            </a:r>
            <a:r>
              <a:rPr lang="en-US" sz="1200">
                <a:latin typeface="+mn-lt"/>
                <a:ea typeface="Geneva"/>
                <a:cs typeface="Geneva"/>
              </a:rPr>
              <a:t>consumers e.g. customers in a hospital retail outlet, staff in a</a:t>
            </a:r>
            <a:r>
              <a:rPr lang="en-US" sz="1200" baseline="0">
                <a:latin typeface="+mn-lt"/>
                <a:ea typeface="Geneva"/>
                <a:cs typeface="Geneva"/>
              </a:rPr>
              <a:t> business meetings</a:t>
            </a:r>
            <a:br>
              <a:rPr lang="en-US" sz="1200" baseline="0">
                <a:latin typeface="+mn-lt"/>
                <a:ea typeface="Geneva"/>
                <a:cs typeface="Geneva"/>
              </a:rPr>
            </a:br>
            <a:endParaRPr lang="en-US" sz="1200" baseline="0">
              <a:latin typeface="+mn-lt"/>
              <a:ea typeface="Geneva"/>
              <a:cs typeface="Geneva"/>
            </a:endParaRP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a:latin typeface="+mn-lt"/>
                <a:ea typeface="Geneva"/>
                <a:cs typeface="Geneva"/>
              </a:rPr>
              <a:t>The full guidelines</a:t>
            </a:r>
            <a:r>
              <a:rPr lang="en-US" sz="1200" baseline="0">
                <a:latin typeface="+mn-lt"/>
                <a:ea typeface="Geneva"/>
                <a:cs typeface="Geneva"/>
              </a:rPr>
              <a:t> can be accessed from the Department of Health and Human Services website. https://www2.health.vic.gov.au/public-health/preventive-health/nutrition/healthy-choices-for-retail-outlets-vending-machines-catering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sz="1200">
              <a:latin typeface="+mn-lt"/>
              <a:ea typeface="Geneva"/>
              <a:cs typeface="Geneva"/>
            </a:endParaRPr>
          </a:p>
          <a:p>
            <a:endParaRPr lang="en-AU"/>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5</a:t>
            </a:fld>
            <a:endParaRPr lang="en-AU"/>
          </a:p>
        </p:txBody>
      </p:sp>
    </p:spTree>
    <p:extLst>
      <p:ext uri="{BB962C8B-B14F-4D97-AF65-F5344CB8AC3E}">
        <p14:creationId xmlns:p14="http://schemas.microsoft.com/office/powerpoint/2010/main" val="219948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AU" sz="1200" b="1" i="0" kern="1200" baseline="0">
                <a:solidFill>
                  <a:schemeClr val="tx1"/>
                </a:solidFill>
                <a:latin typeface="Calibri" pitchFamily="34" charset="0"/>
                <a:ea typeface="Geneva" charset="-128"/>
                <a:cs typeface="+mn-cs"/>
              </a:rPr>
              <a:t>GREEN </a:t>
            </a:r>
            <a:r>
              <a:rPr lang="en-AU" sz="1200" b="0" i="0" kern="1200" baseline="0">
                <a:solidFill>
                  <a:schemeClr val="tx1"/>
                </a:solidFill>
                <a:latin typeface="Calibri" pitchFamily="34" charset="0"/>
                <a:ea typeface="Geneva" charset="-128"/>
                <a:cs typeface="+mn-cs"/>
              </a:rPr>
              <a:t>foods and drinks are the healthiest choices. They are usually:</a:t>
            </a:r>
          </a:p>
          <a:p>
            <a:pPr marL="1714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200" b="0" i="0" kern="1200" baseline="0">
                <a:solidFill>
                  <a:schemeClr val="tx1"/>
                </a:solidFill>
                <a:latin typeface="Calibri" pitchFamily="34" charset="0"/>
                <a:ea typeface="Geneva" charset="-128"/>
                <a:cs typeface="+mn-cs"/>
              </a:rPr>
              <a:t>Good sources of important nutrients</a:t>
            </a:r>
          </a:p>
          <a:p>
            <a:pPr marL="1714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200" b="0" i="0" kern="1200" baseline="0">
                <a:solidFill>
                  <a:schemeClr val="tx1"/>
                </a:solidFill>
                <a:latin typeface="Calibri" pitchFamily="34" charset="0"/>
                <a:ea typeface="Geneva" charset="-128"/>
                <a:cs typeface="+mn-cs"/>
              </a:rPr>
              <a:t>Lower in saturated fat, added sugar and/or salt</a:t>
            </a:r>
          </a:p>
          <a:p>
            <a:pPr marL="1714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200" b="0" i="0" kern="1200" baseline="0">
                <a:solidFill>
                  <a:schemeClr val="tx1"/>
                </a:solidFill>
                <a:latin typeface="Calibri" pitchFamily="34" charset="0"/>
                <a:ea typeface="Geneva" charset="-128"/>
                <a:cs typeface="+mn-cs"/>
              </a:rPr>
              <a:t>Lower in energy (kilojoules)</a:t>
            </a:r>
          </a:p>
          <a:p>
            <a:pPr marL="1714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200" b="0" i="0" kern="1200" baseline="0">
                <a:solidFill>
                  <a:schemeClr val="tx1"/>
                </a:solidFill>
                <a:latin typeface="Calibri" pitchFamily="34" charset="0"/>
                <a:ea typeface="Geneva" charset="-128"/>
                <a:cs typeface="+mn-cs"/>
              </a:rPr>
              <a:t>Higher in fibre</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AU" sz="1200" b="0" i="0" kern="1200" baseline="0">
              <a:solidFill>
                <a:schemeClr val="tx1"/>
              </a:solidFill>
              <a:latin typeface="Calibri" pitchFamily="34" charset="0"/>
              <a:ea typeface="Geneva" charset="-128"/>
              <a:cs typeface="+mn-cs"/>
            </a:endParaRPr>
          </a:p>
          <a:p>
            <a:pPr marL="0" marR="0" lvl="1" indent="0" algn="l" defTabSz="457200" rtl="0" eaLnBrk="0" fontAlgn="base" latinLnBrk="0" hangingPunct="0">
              <a:lnSpc>
                <a:spcPct val="100000"/>
              </a:lnSpc>
              <a:spcBef>
                <a:spcPct val="30000"/>
              </a:spcBef>
              <a:spcAft>
                <a:spcPct val="0"/>
              </a:spcAft>
              <a:buClrTx/>
              <a:buSzTx/>
              <a:buFontTx/>
              <a:buNone/>
              <a:tabLst/>
              <a:defRPr/>
            </a:pPr>
            <a:r>
              <a:rPr lang="en-AU" sz="1200" b="0" i="0" kern="1200" baseline="0">
                <a:solidFill>
                  <a:schemeClr val="tx1"/>
                </a:solidFill>
                <a:latin typeface="Calibri" pitchFamily="34" charset="0"/>
                <a:ea typeface="Geneva" charset="-128"/>
                <a:cs typeface="+mn-cs"/>
              </a:rPr>
              <a:t>GREEN foods and drinks are based on the five food groups in the Australian guide to healthy eating. </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AU" sz="1200" b="0" i="0" kern="1200" baseline="0">
              <a:solidFill>
                <a:schemeClr val="tx1"/>
              </a:solidFill>
              <a:latin typeface="Calibri" pitchFamily="34" charset="0"/>
              <a:ea typeface="Geneva" charset="-128"/>
              <a:cs typeface="+mn-cs"/>
            </a:endParaRPr>
          </a:p>
          <a:p>
            <a:pPr marL="0" marR="0" lvl="1" indent="0" algn="l" defTabSz="457200" rtl="0" eaLnBrk="0" fontAlgn="base" latinLnBrk="0" hangingPunct="0">
              <a:lnSpc>
                <a:spcPct val="100000"/>
              </a:lnSpc>
              <a:spcBef>
                <a:spcPct val="30000"/>
              </a:spcBef>
              <a:spcAft>
                <a:spcPct val="0"/>
              </a:spcAft>
              <a:buClrTx/>
              <a:buSzTx/>
              <a:buFontTx/>
              <a:buNone/>
              <a:tabLst/>
              <a:defRPr/>
            </a:pPr>
            <a:r>
              <a:rPr lang="en-AU" sz="1200" b="0" i="0" kern="1200" baseline="0">
                <a:solidFill>
                  <a:schemeClr val="tx1"/>
                </a:solidFill>
                <a:latin typeface="Calibri" pitchFamily="34" charset="0"/>
                <a:ea typeface="Geneva" charset="-128"/>
                <a:cs typeface="+mn-cs"/>
              </a:rPr>
              <a:t>Water is also an important part of the GREEN category.</a:t>
            </a:r>
          </a:p>
          <a:p>
            <a:endParaRPr lang="en-AU"/>
          </a:p>
          <a:p>
            <a:r>
              <a:rPr lang="en-AU"/>
              <a:t>GREEN foods and drinks should always be available and they should be promoted most prominently</a:t>
            </a:r>
            <a:r>
              <a:rPr lang="en-AU" baseline="0"/>
              <a:t> </a:t>
            </a:r>
            <a:r>
              <a:rPr lang="en-AU"/>
              <a:t>as the best choices.</a:t>
            </a:r>
          </a:p>
          <a:p>
            <a:endParaRPr lang="en-AU"/>
          </a:p>
          <a:p>
            <a:r>
              <a:rPr lang="en-AU"/>
              <a:t>Wherever foods and drinks are offered (e.g. retail outlets, vending machines and catering), at least </a:t>
            </a:r>
            <a:r>
              <a:rPr lang="en-AU" b="1"/>
              <a:t>50%</a:t>
            </a:r>
            <a:r>
              <a:rPr lang="en-AU"/>
              <a:t> of choices should be from the GREEN category.</a:t>
            </a:r>
          </a:p>
          <a:p>
            <a:r>
              <a:rPr lang="en-AU"/>
              <a:t>	</a:t>
            </a:r>
          </a:p>
          <a:p>
            <a:endParaRPr lang="en-AU"/>
          </a:p>
          <a:p>
            <a:pPr marL="0" marR="0" lvl="1" indent="0" algn="l" defTabSz="457200" rtl="0" eaLnBrk="0" fontAlgn="base" latinLnBrk="0" hangingPunct="0">
              <a:lnSpc>
                <a:spcPct val="100000"/>
              </a:lnSpc>
              <a:spcBef>
                <a:spcPct val="30000"/>
              </a:spcBef>
              <a:spcAft>
                <a:spcPct val="0"/>
              </a:spcAft>
              <a:buClrTx/>
              <a:buSzTx/>
              <a:buFontTx/>
              <a:buNone/>
              <a:tabLst/>
              <a:defRPr/>
            </a:pPr>
            <a:r>
              <a:rPr lang="en-AU" sz="1200" b="1" i="0" kern="1200" baseline="0">
                <a:solidFill>
                  <a:schemeClr val="tx1"/>
                </a:solidFill>
                <a:latin typeface="Calibri" pitchFamily="34" charset="0"/>
                <a:ea typeface="Geneva" charset="-128"/>
                <a:cs typeface="+mn-cs"/>
              </a:rPr>
              <a:t>AMBER</a:t>
            </a:r>
            <a:r>
              <a:rPr lang="en-AU" sz="1200" i="0" kern="1200" baseline="0">
                <a:solidFill>
                  <a:schemeClr val="tx1"/>
                </a:solidFill>
                <a:latin typeface="Calibri" pitchFamily="34" charset="0"/>
                <a:ea typeface="Geneva" charset="-128"/>
                <a:cs typeface="+mn-cs"/>
              </a:rPr>
              <a:t> foods and drinks should be selected carefully and consumed in moderation. </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AU" sz="1200" i="0" kern="1200" baseline="0">
              <a:solidFill>
                <a:schemeClr val="tx1"/>
              </a:solidFill>
              <a:latin typeface="Calibri" pitchFamily="34" charset="0"/>
              <a:ea typeface="Geneva" charset="-128"/>
              <a:cs typeface="+mn-cs"/>
            </a:endParaRPr>
          </a:p>
          <a:p>
            <a:pPr marL="0" marR="0" lvl="1" indent="0" algn="l" defTabSz="457200" rtl="0" eaLnBrk="0" fontAlgn="base" latinLnBrk="0" hangingPunct="0">
              <a:lnSpc>
                <a:spcPct val="100000"/>
              </a:lnSpc>
              <a:spcBef>
                <a:spcPct val="30000"/>
              </a:spcBef>
              <a:spcAft>
                <a:spcPct val="0"/>
              </a:spcAft>
              <a:buClrTx/>
              <a:buSzTx/>
              <a:buFontTx/>
              <a:buNone/>
              <a:tabLst/>
              <a:defRPr/>
            </a:pPr>
            <a:r>
              <a:rPr lang="en-AU" sz="1200" i="0" kern="1200" baseline="0">
                <a:solidFill>
                  <a:schemeClr val="tx1"/>
                </a:solidFill>
                <a:latin typeface="Calibri" pitchFamily="34" charset="0"/>
                <a:ea typeface="Geneva" charset="-128"/>
                <a:cs typeface="+mn-cs"/>
              </a:rPr>
              <a:t>Although AMBER items may provide some valuable nutrients they can:</a:t>
            </a:r>
          </a:p>
          <a:p>
            <a:pPr marL="171450" indent="-171450">
              <a:buFont typeface="Arial" panose="020B0604020202020204" pitchFamily="34" charset="0"/>
              <a:buChar char="•"/>
            </a:pPr>
            <a:r>
              <a:rPr lang="en-AU"/>
              <a:t>Lead you to take in too much energy (kilojoules) </a:t>
            </a:r>
          </a:p>
          <a:p>
            <a:pPr marL="171450" indent="-171450">
              <a:buFont typeface="Arial" panose="020B0604020202020204" pitchFamily="34" charset="0"/>
              <a:buChar char="•"/>
            </a:pPr>
            <a:r>
              <a:rPr lang="en-AU"/>
              <a:t>Contain saturated fat, added sugar and/or salt.</a:t>
            </a:r>
          </a:p>
          <a:p>
            <a:pPr marL="171450" indent="-171450">
              <a:buFont typeface="Arial" panose="020B0604020202020204" pitchFamily="34" charset="0"/>
              <a:buChar char="•"/>
            </a:pPr>
            <a:endParaRPr lang="en-AU"/>
          </a:p>
          <a:p>
            <a:r>
              <a:rPr lang="en-AU"/>
              <a:t>AMBER foods and drinks may be offered, but should not dominate. They should not be promoted over GREEN choices.</a:t>
            </a:r>
          </a:p>
          <a:p>
            <a:endParaRPr lang="en-AU"/>
          </a:p>
          <a:p>
            <a:pPr marL="0" marR="0" lvl="1"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AU" sz="1200" b="1" i="0" kern="1200">
                <a:solidFill>
                  <a:schemeClr val="tx1"/>
                </a:solidFill>
                <a:latin typeface="Calibri" pitchFamily="34" charset="0"/>
                <a:ea typeface="Geneva"/>
                <a:cs typeface="Arial" pitchFamily="34" charset="0"/>
              </a:rPr>
              <a:t>RED</a:t>
            </a:r>
            <a:r>
              <a:rPr lang="en-AU" sz="1200" i="0" kern="1200" baseline="0">
                <a:solidFill>
                  <a:schemeClr val="tx1"/>
                </a:solidFill>
                <a:latin typeface="Calibri" pitchFamily="34" charset="0"/>
                <a:ea typeface="Geneva"/>
                <a:cs typeface="Arial" pitchFamily="34" charset="0"/>
              </a:rPr>
              <a:t> foods and drinks are based on the ‘discretionary choices’ in the Australian dietary guidelines. </a:t>
            </a:r>
          </a:p>
          <a:p>
            <a:pPr marL="0" marR="0" lvl="1" indent="0" algn="l" defTabSz="457200" rtl="0" eaLnBrk="0" fontAlgn="base" latinLnBrk="0" hangingPunct="0">
              <a:lnSpc>
                <a:spcPct val="100000"/>
              </a:lnSpc>
              <a:spcBef>
                <a:spcPct val="30000"/>
              </a:spcBef>
              <a:spcAft>
                <a:spcPct val="0"/>
              </a:spcAft>
              <a:buClrTx/>
              <a:buSzTx/>
              <a:buFont typeface="Arial" pitchFamily="34" charset="0"/>
              <a:buNone/>
              <a:tabLst/>
              <a:defRPr/>
            </a:pPr>
            <a:endParaRPr lang="en-AU" sz="1200" i="0" kern="1200" baseline="0">
              <a:solidFill>
                <a:schemeClr val="tx1"/>
              </a:solidFill>
              <a:latin typeface="Calibri" pitchFamily="34" charset="0"/>
              <a:ea typeface="Geneva"/>
              <a:cs typeface="Arial" pitchFamily="34" charset="0"/>
            </a:endParaRPr>
          </a:p>
          <a:p>
            <a:pPr marL="0" marR="0" lvl="1"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AU" sz="1200" i="0" kern="1200" baseline="0">
                <a:solidFill>
                  <a:schemeClr val="tx1"/>
                </a:solidFill>
                <a:latin typeface="Calibri" pitchFamily="34" charset="0"/>
                <a:ea typeface="Geneva"/>
                <a:cs typeface="Arial" pitchFamily="34" charset="0"/>
              </a:rPr>
              <a:t>They are not essential in a balanced diet and can contribute to excess energy intake, overweight and obesity and chronic disease if consumed frequently or in large amounts. </a:t>
            </a:r>
          </a:p>
          <a:p>
            <a:pPr marL="0" marR="0" lvl="1" indent="0" algn="l" defTabSz="457200" rtl="0" eaLnBrk="0" fontAlgn="base" latinLnBrk="0" hangingPunct="0">
              <a:lnSpc>
                <a:spcPct val="100000"/>
              </a:lnSpc>
              <a:spcBef>
                <a:spcPct val="30000"/>
              </a:spcBef>
              <a:spcAft>
                <a:spcPct val="0"/>
              </a:spcAft>
              <a:buClrTx/>
              <a:buSzTx/>
              <a:buFont typeface="Arial" pitchFamily="34" charset="0"/>
              <a:buNone/>
              <a:tabLst/>
              <a:defRPr/>
            </a:pPr>
            <a:endParaRPr lang="en-AU" sz="1200" i="0" kern="1200" baseline="0">
              <a:solidFill>
                <a:schemeClr val="tx1"/>
              </a:solidFill>
              <a:latin typeface="Calibri" pitchFamily="34" charset="0"/>
              <a:ea typeface="Geneva"/>
              <a:cs typeface="Arial" pitchFamily="34" charset="0"/>
            </a:endParaRPr>
          </a:p>
          <a:p>
            <a:pPr marL="0" marR="0" lvl="1"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AU" sz="1200" i="0" kern="1200" baseline="0">
                <a:solidFill>
                  <a:schemeClr val="tx1"/>
                </a:solidFill>
                <a:latin typeface="Calibri" pitchFamily="34" charset="0"/>
                <a:ea typeface="Geneva"/>
                <a:cs typeface="Arial" pitchFamily="34" charset="0"/>
              </a:rPr>
              <a:t>In general RED choices are:</a:t>
            </a:r>
          </a:p>
          <a:p>
            <a:pPr marL="1714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200" i="0" kern="1200" baseline="0">
                <a:solidFill>
                  <a:schemeClr val="tx1"/>
                </a:solidFill>
                <a:latin typeface="Calibri" pitchFamily="34" charset="0"/>
                <a:ea typeface="Geneva"/>
                <a:cs typeface="Arial" pitchFamily="34" charset="0"/>
              </a:rPr>
              <a:t>High in energy (kilojoules)</a:t>
            </a:r>
          </a:p>
          <a:p>
            <a:pPr marL="1714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200" i="0" kern="1200" baseline="0">
                <a:solidFill>
                  <a:schemeClr val="tx1"/>
                </a:solidFill>
                <a:latin typeface="Calibri" pitchFamily="34" charset="0"/>
                <a:ea typeface="Geneva"/>
                <a:cs typeface="Arial" pitchFamily="34" charset="0"/>
              </a:rPr>
              <a:t>High in saturated fat, added sugar and/or added salt</a:t>
            </a:r>
          </a:p>
          <a:p>
            <a:pPr marL="1714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200" i="0" kern="1200" baseline="0">
                <a:solidFill>
                  <a:schemeClr val="tx1"/>
                </a:solidFill>
                <a:latin typeface="Calibri" pitchFamily="34" charset="0"/>
                <a:ea typeface="Geneva"/>
                <a:cs typeface="Arial" pitchFamily="34" charset="0"/>
              </a:rPr>
              <a:t>Lacking in important nutrients such as fibre. </a:t>
            </a:r>
            <a:r>
              <a:rPr lang="en-AU" sz="1200" i="0" kern="1200">
                <a:solidFill>
                  <a:schemeClr val="tx1"/>
                </a:solidFill>
                <a:latin typeface="Calibri" pitchFamily="34" charset="0"/>
                <a:ea typeface="Geneva"/>
                <a:cs typeface="Arial" pitchFamily="34" charset="0"/>
              </a:rPr>
              <a:t> </a:t>
            </a:r>
          </a:p>
          <a:p>
            <a:pPr marL="0" marR="0" lvl="1" indent="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AU" sz="1200" i="0" kern="1200" baseline="0">
              <a:solidFill>
                <a:schemeClr val="tx1"/>
              </a:solidFill>
              <a:latin typeface="Calibri" pitchFamily="34" charset="0"/>
              <a:ea typeface="Geneva" charset="-128"/>
              <a:cs typeface="+mn-cs"/>
            </a:endParaRPr>
          </a:p>
          <a:p>
            <a:r>
              <a:rPr lang="en-AU"/>
              <a:t>RED foods and drinks should be consumed rarely and only in small amounts. In retail outlets and vending machines, no more than </a:t>
            </a:r>
            <a:r>
              <a:rPr lang="en-AU" b="1"/>
              <a:t>20%</a:t>
            </a:r>
            <a:r>
              <a:rPr lang="en-AU"/>
              <a:t> of foods and drinks should be from the RED category. RED foods and drinks should not be provided in workplace catering.</a:t>
            </a:r>
          </a:p>
          <a:p>
            <a:endParaRPr lang="en-AU"/>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6</a:t>
            </a:fld>
            <a:endParaRPr lang="en-AU"/>
          </a:p>
        </p:txBody>
      </p:sp>
    </p:spTree>
    <p:extLst>
      <p:ext uri="{BB962C8B-B14F-4D97-AF65-F5344CB8AC3E}">
        <p14:creationId xmlns:p14="http://schemas.microsoft.com/office/powerpoint/2010/main" val="822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a:effectLst/>
                <a:latin typeface="Calibri" panose="020F0502020204030204" pitchFamily="34" charset="0"/>
                <a:ea typeface="Times New Roman" panose="02020603050405020304" pitchFamily="18" charset="0"/>
              </a:rPr>
              <a:t>Here are some examples of classified drinks.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a:effectLst/>
                <a:latin typeface="Calibri" panose="020F0502020204030204" pitchFamily="34" charset="0"/>
                <a:ea typeface="Times New Roman" panose="02020603050405020304" pitchFamily="18" charset="0"/>
              </a:rPr>
              <a:t>Increasing the availability of healthy drink options like water and limiting availability of sugary drinks in fridges subtlety nudges customers to purchase healthier drink options. </a:t>
            </a:r>
            <a:endParaRPr lang="en-AU" sz="1800">
              <a:effectLst/>
              <a:latin typeface="Times New Roman" panose="02020603050405020304" pitchFamily="18" charset="0"/>
              <a:ea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7</a:t>
            </a:fld>
            <a:endParaRPr lang="en-AU"/>
          </a:p>
        </p:txBody>
      </p:sp>
    </p:spTree>
    <p:extLst>
      <p:ext uri="{BB962C8B-B14F-4D97-AF65-F5344CB8AC3E}">
        <p14:creationId xmlns:p14="http://schemas.microsoft.com/office/powerpoint/2010/main" val="114685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a:ea typeface="Geneva" pitchFamily="1" charset="-128"/>
              </a:rPr>
              <a:t>With drinks, there are always healthier options to select.</a:t>
            </a:r>
          </a:p>
          <a:p>
            <a:endParaRPr lang="en-AU" baseline="0">
              <a:ea typeface="Geneva" pitchFamily="1" charset="-128"/>
            </a:endParaRPr>
          </a:p>
          <a:p>
            <a:r>
              <a:rPr lang="en-AU">
                <a:ea typeface="Geneva" pitchFamily="1" charset="-128"/>
              </a:rPr>
              <a:t>By simply choosing a healthier version of the drink you are selling you can make your drinks fridge</a:t>
            </a:r>
            <a:r>
              <a:rPr lang="en-AU" baseline="0">
                <a:ea typeface="Geneva" pitchFamily="1" charset="-128"/>
              </a:rPr>
              <a:t> </a:t>
            </a:r>
            <a:r>
              <a:rPr lang="en-AU">
                <a:ea typeface="Geneva" pitchFamily="1" charset="-128"/>
              </a:rPr>
              <a:t>healthier.</a:t>
            </a:r>
          </a:p>
          <a:p>
            <a:endParaRPr lang="en-AU">
              <a:ea typeface="Geneva" pitchFamily="1" charset="-128"/>
            </a:endParaRPr>
          </a:p>
          <a:p>
            <a:r>
              <a:rPr lang="en-AU">
                <a:ea typeface="Geneva" pitchFamily="1" charset="-128"/>
              </a:rPr>
              <a:t>For example: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ea typeface="Geneva" pitchFamily="1" charset="-128"/>
              </a:rPr>
              <a:t>Continue</a:t>
            </a:r>
            <a:r>
              <a:rPr lang="en-AU" baseline="0">
                <a:ea typeface="Geneva" pitchFamily="1" charset="-128"/>
              </a:rPr>
              <a:t> to offer an item but in a smaller serving size (e.g. Swap the 350ml bottle of no added sugar orange juice for a 250ml bottle) </a:t>
            </a:r>
          </a:p>
          <a:p>
            <a:pPr marL="171450" indent="-171450">
              <a:buFont typeface="Arial" panose="020B0604020202020204" pitchFamily="34" charset="0"/>
              <a:buChar char="•"/>
            </a:pPr>
            <a:r>
              <a:rPr lang="en-AU">
                <a:ea typeface="Geneva" pitchFamily="1" charset="-128"/>
              </a:rPr>
              <a:t>Continue</a:t>
            </a:r>
            <a:r>
              <a:rPr lang="en-AU" baseline="0">
                <a:ea typeface="Geneva" pitchFamily="1" charset="-128"/>
              </a:rPr>
              <a:t> to offer an item in the same brand but an artificially sweetened version (e.g. Swap the regular sports drink for the diet version with no sugar)</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ea typeface="Geneva" pitchFamily="1" charset="-128"/>
              </a:rPr>
              <a:t>Continue</a:t>
            </a:r>
            <a:r>
              <a:rPr lang="en-AU" baseline="0">
                <a:ea typeface="Geneva" pitchFamily="1" charset="-128"/>
              </a:rPr>
              <a:t> to offer a similar item in the same brand but with no added sugar (e.g. Swap the mineral water with sugar for a water flavoured with essence only)</a:t>
            </a:r>
          </a:p>
          <a:p>
            <a:pPr>
              <a:buFontTx/>
              <a:buChar char="•"/>
            </a:pPr>
            <a:endParaRPr lang="en-AU" baseline="0">
              <a:ea typeface="Geneva" pitchFamily="1" charset="-128"/>
            </a:endParaRPr>
          </a:p>
          <a:p>
            <a:pPr>
              <a:buFontTx/>
              <a:buNone/>
            </a:pPr>
            <a:r>
              <a:rPr lang="en-AU" baseline="0">
                <a:ea typeface="Geneva" pitchFamily="1" charset="-128"/>
              </a:rPr>
              <a:t>As you can see the changes don’t have to be huge – even small changes can make a menu much healthier.    </a:t>
            </a:r>
          </a:p>
          <a:p>
            <a:endParaRPr lang="en-AU"/>
          </a:p>
        </p:txBody>
      </p:sp>
      <p:sp>
        <p:nvSpPr>
          <p:cNvPr id="4" name="Slide Number Placeholder 3"/>
          <p:cNvSpPr>
            <a:spLocks noGrp="1"/>
          </p:cNvSpPr>
          <p:nvPr>
            <p:ph type="sldNum" sz="quarter" idx="5"/>
          </p:nvPr>
        </p:nvSpPr>
        <p:spPr/>
        <p:txBody>
          <a:bodyPr/>
          <a:lstStyle/>
          <a:p>
            <a:fld id="{32094E36-E451-4A81-86B1-5AE74B5E1F29}" type="slidenum">
              <a:rPr lang="en-AU" smtClean="0"/>
              <a:t>8</a:t>
            </a:fld>
            <a:endParaRPr lang="en-AU"/>
          </a:p>
        </p:txBody>
      </p:sp>
    </p:spTree>
    <p:extLst>
      <p:ext uri="{BB962C8B-B14F-4D97-AF65-F5344CB8AC3E}">
        <p14:creationId xmlns:p14="http://schemas.microsoft.com/office/powerpoint/2010/main" val="382042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Healthy Eating Advisory Service (known as HEAS) has developed an online</a:t>
            </a:r>
            <a:r>
              <a:rPr lang="en-AU" baseline="0"/>
              <a:t> tool that allows you or anyone in your organisation to assess their menu, products or recipes against the Healthy Choices guidelines.</a:t>
            </a:r>
          </a:p>
          <a:p>
            <a:r>
              <a:rPr lang="en-AU" baseline="0"/>
              <a:t>You can also </a:t>
            </a:r>
            <a:r>
              <a:rPr lang="en-AU"/>
              <a:t>assess individual products, even if they're not in their database.</a:t>
            </a:r>
          </a:p>
          <a:p>
            <a:endParaRPr lang="en-AU"/>
          </a:p>
          <a:p>
            <a:r>
              <a:rPr lang="en-AU"/>
              <a:t>You will get immediate feedback on the screen and be able to download a report.</a:t>
            </a:r>
            <a:r>
              <a:rPr lang="en-AU" baseline="0"/>
              <a:t> This tool enables anyone to assess their menus, recipes and products. It is also a useful tool to plan healthier menus as users will be able to store their recipes and menus in their accounts for future use.</a:t>
            </a:r>
          </a:p>
          <a:p>
            <a:endParaRPr lang="en-AU" baseline="0"/>
          </a:p>
          <a:p>
            <a:r>
              <a:rPr lang="en-AU" baseline="0"/>
              <a:t>You can use </a:t>
            </a:r>
            <a:r>
              <a:rPr lang="en-AU" baseline="0" err="1"/>
              <a:t>FoodChecker</a:t>
            </a:r>
            <a:r>
              <a:rPr lang="en-AU" baseline="0"/>
              <a:t> to complete assessments of your drinks fridges to work out the percentages of GREEN, AMBER and RED drinks available. </a:t>
            </a:r>
          </a:p>
          <a:p>
            <a:r>
              <a:rPr lang="en-AU" baseline="0"/>
              <a:t>You can also look up drink classifications or search for new healthy drinks to stock - we will go through how to do this today. </a:t>
            </a:r>
            <a:endParaRPr lang="en-AU"/>
          </a:p>
          <a:p>
            <a:endParaRPr lang="en-AU"/>
          </a:p>
          <a:p>
            <a:r>
              <a:rPr lang="en-AU"/>
              <a:t>You can use the quick product search to find out a classification without logging in – however it is recommended to create an account if you intend to use the tool on a regular basis. </a:t>
            </a:r>
          </a:p>
        </p:txBody>
      </p:sp>
      <p:sp>
        <p:nvSpPr>
          <p:cNvPr id="4" name="Slide Number Placeholder 3"/>
          <p:cNvSpPr>
            <a:spLocks noGrp="1"/>
          </p:cNvSpPr>
          <p:nvPr>
            <p:ph type="sldNum" sz="quarter" idx="5"/>
          </p:nvPr>
        </p:nvSpPr>
        <p:spPr/>
        <p:txBody>
          <a:bodyPr/>
          <a:lstStyle/>
          <a:p>
            <a:fld id="{32094E36-E451-4A81-86B1-5AE74B5E1F29}" type="slidenum">
              <a:rPr lang="en-AU" smtClean="0"/>
              <a:t>9</a:t>
            </a:fld>
            <a:endParaRPr lang="en-AU"/>
          </a:p>
        </p:txBody>
      </p:sp>
    </p:spTree>
    <p:extLst>
      <p:ext uri="{BB962C8B-B14F-4D97-AF65-F5344CB8AC3E}">
        <p14:creationId xmlns:p14="http://schemas.microsoft.com/office/powerpoint/2010/main" val="395667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57CF-32E1-4E9E-ABA7-08BB411D15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0E5A044-3522-4489-9DF8-54A2AF51F2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F470BFF-EA6D-4727-A798-0A861A743475}"/>
              </a:ext>
            </a:extLst>
          </p:cNvPr>
          <p:cNvSpPr>
            <a:spLocks noGrp="1"/>
          </p:cNvSpPr>
          <p:nvPr>
            <p:ph type="dt" sz="half" idx="10"/>
          </p:nvPr>
        </p:nvSpPr>
        <p:spPr/>
        <p:txBody>
          <a:bodyPr/>
          <a:lstStyle/>
          <a:p>
            <a:fld id="{87A4063A-2F6C-4658-852F-F0A7EA5303A4}" type="datetimeFigureOut">
              <a:rPr lang="en-AU" smtClean="0"/>
              <a:t>12/01/2021</a:t>
            </a:fld>
            <a:endParaRPr lang="en-AU"/>
          </a:p>
        </p:txBody>
      </p:sp>
      <p:sp>
        <p:nvSpPr>
          <p:cNvPr id="5" name="Footer Placeholder 4">
            <a:extLst>
              <a:ext uri="{FF2B5EF4-FFF2-40B4-BE49-F238E27FC236}">
                <a16:creationId xmlns:a16="http://schemas.microsoft.com/office/drawing/2014/main" id="{544D442D-3C62-4AFD-8275-9DC4F4716E8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2EE3EC6-B442-4DAA-A160-5B51B6893498}"/>
              </a:ext>
            </a:extLst>
          </p:cNvPr>
          <p:cNvSpPr>
            <a:spLocks noGrp="1"/>
          </p:cNvSpPr>
          <p:nvPr>
            <p:ph type="sldNum" sz="quarter" idx="12"/>
          </p:nvPr>
        </p:nvSpPr>
        <p:spPr/>
        <p:txBody>
          <a:bodyPr/>
          <a:lstStyle/>
          <a:p>
            <a:fld id="{9FDA63CF-8CE1-426B-8997-9A88BCEB3940}" type="slidenum">
              <a:rPr lang="en-AU" smtClean="0"/>
              <a:t>‹#›</a:t>
            </a:fld>
            <a:endParaRPr lang="en-AU"/>
          </a:p>
        </p:txBody>
      </p:sp>
    </p:spTree>
    <p:extLst>
      <p:ext uri="{BB962C8B-B14F-4D97-AF65-F5344CB8AC3E}">
        <p14:creationId xmlns:p14="http://schemas.microsoft.com/office/powerpoint/2010/main" val="173634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16E6A-DCFB-40E3-8FC9-81C0CD19E74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582B8FC-DF21-4D1B-A759-F6D60960C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40505D1-A440-428E-A71A-4EBFF4AFF1FC}"/>
              </a:ext>
            </a:extLst>
          </p:cNvPr>
          <p:cNvSpPr>
            <a:spLocks noGrp="1"/>
          </p:cNvSpPr>
          <p:nvPr>
            <p:ph type="dt" sz="half" idx="10"/>
          </p:nvPr>
        </p:nvSpPr>
        <p:spPr/>
        <p:txBody>
          <a:bodyPr/>
          <a:lstStyle/>
          <a:p>
            <a:fld id="{87A4063A-2F6C-4658-852F-F0A7EA5303A4}" type="datetimeFigureOut">
              <a:rPr lang="en-AU" smtClean="0"/>
              <a:t>12/01/2021</a:t>
            </a:fld>
            <a:endParaRPr lang="en-AU"/>
          </a:p>
        </p:txBody>
      </p:sp>
      <p:sp>
        <p:nvSpPr>
          <p:cNvPr id="5" name="Footer Placeholder 4">
            <a:extLst>
              <a:ext uri="{FF2B5EF4-FFF2-40B4-BE49-F238E27FC236}">
                <a16:creationId xmlns:a16="http://schemas.microsoft.com/office/drawing/2014/main" id="{239B7C26-FF40-4F70-A1DB-FF1E4D7075E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CD1BF3-9422-459D-B9E5-A988C53BA1D0}"/>
              </a:ext>
            </a:extLst>
          </p:cNvPr>
          <p:cNvSpPr>
            <a:spLocks noGrp="1"/>
          </p:cNvSpPr>
          <p:nvPr>
            <p:ph type="sldNum" sz="quarter" idx="12"/>
          </p:nvPr>
        </p:nvSpPr>
        <p:spPr/>
        <p:txBody>
          <a:bodyPr/>
          <a:lstStyle/>
          <a:p>
            <a:fld id="{9FDA63CF-8CE1-426B-8997-9A88BCEB3940}" type="slidenum">
              <a:rPr lang="en-AU" smtClean="0"/>
              <a:t>‹#›</a:t>
            </a:fld>
            <a:endParaRPr lang="en-AU"/>
          </a:p>
        </p:txBody>
      </p:sp>
    </p:spTree>
    <p:extLst>
      <p:ext uri="{BB962C8B-B14F-4D97-AF65-F5344CB8AC3E}">
        <p14:creationId xmlns:p14="http://schemas.microsoft.com/office/powerpoint/2010/main" val="109899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E5B493-CA66-4A92-8AD4-D2D4CD0BE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3FC0E58-C2D7-44FF-942E-9A2F003F4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7F393A4-8111-4923-94E4-AFB619BE8E1D}"/>
              </a:ext>
            </a:extLst>
          </p:cNvPr>
          <p:cNvSpPr>
            <a:spLocks noGrp="1"/>
          </p:cNvSpPr>
          <p:nvPr>
            <p:ph type="dt" sz="half" idx="10"/>
          </p:nvPr>
        </p:nvSpPr>
        <p:spPr/>
        <p:txBody>
          <a:bodyPr/>
          <a:lstStyle/>
          <a:p>
            <a:fld id="{87A4063A-2F6C-4658-852F-F0A7EA5303A4}" type="datetimeFigureOut">
              <a:rPr lang="en-AU" smtClean="0"/>
              <a:t>12/01/2021</a:t>
            </a:fld>
            <a:endParaRPr lang="en-AU"/>
          </a:p>
        </p:txBody>
      </p:sp>
      <p:sp>
        <p:nvSpPr>
          <p:cNvPr id="5" name="Footer Placeholder 4">
            <a:extLst>
              <a:ext uri="{FF2B5EF4-FFF2-40B4-BE49-F238E27FC236}">
                <a16:creationId xmlns:a16="http://schemas.microsoft.com/office/drawing/2014/main" id="{FBAB4298-4FBC-464D-8197-06F35E8813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AEE4C4-149F-4CFE-B958-E8943582488B}"/>
              </a:ext>
            </a:extLst>
          </p:cNvPr>
          <p:cNvSpPr>
            <a:spLocks noGrp="1"/>
          </p:cNvSpPr>
          <p:nvPr>
            <p:ph type="sldNum" sz="quarter" idx="12"/>
          </p:nvPr>
        </p:nvSpPr>
        <p:spPr/>
        <p:txBody>
          <a:bodyPr/>
          <a:lstStyle/>
          <a:p>
            <a:fld id="{9FDA63CF-8CE1-426B-8997-9A88BCEB3940}" type="slidenum">
              <a:rPr lang="en-AU" smtClean="0"/>
              <a:t>‹#›</a:t>
            </a:fld>
            <a:endParaRPr lang="en-AU"/>
          </a:p>
        </p:txBody>
      </p:sp>
    </p:spTree>
    <p:extLst>
      <p:ext uri="{BB962C8B-B14F-4D97-AF65-F5344CB8AC3E}">
        <p14:creationId xmlns:p14="http://schemas.microsoft.com/office/powerpoint/2010/main" val="156500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4524-576F-404C-A66C-BCB3352F14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2E4648D-829E-4153-8633-89265FDAA0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5EA3852-CA05-409C-A845-A23486BFEA6E}"/>
              </a:ext>
            </a:extLst>
          </p:cNvPr>
          <p:cNvSpPr>
            <a:spLocks noGrp="1"/>
          </p:cNvSpPr>
          <p:nvPr>
            <p:ph type="dt" sz="half" idx="10"/>
          </p:nvPr>
        </p:nvSpPr>
        <p:spPr/>
        <p:txBody>
          <a:bodyPr/>
          <a:lstStyle/>
          <a:p>
            <a:fld id="{87A4063A-2F6C-4658-852F-F0A7EA5303A4}" type="datetimeFigureOut">
              <a:rPr lang="en-AU" smtClean="0"/>
              <a:t>12/01/2021</a:t>
            </a:fld>
            <a:endParaRPr lang="en-AU"/>
          </a:p>
        </p:txBody>
      </p:sp>
      <p:sp>
        <p:nvSpPr>
          <p:cNvPr id="5" name="Footer Placeholder 4">
            <a:extLst>
              <a:ext uri="{FF2B5EF4-FFF2-40B4-BE49-F238E27FC236}">
                <a16:creationId xmlns:a16="http://schemas.microsoft.com/office/drawing/2014/main" id="{A74C233E-E0EA-4144-821F-161D32E387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2F943FC-FFEC-44DD-818F-806CD34D1A65}"/>
              </a:ext>
            </a:extLst>
          </p:cNvPr>
          <p:cNvSpPr>
            <a:spLocks noGrp="1"/>
          </p:cNvSpPr>
          <p:nvPr>
            <p:ph type="sldNum" sz="quarter" idx="12"/>
          </p:nvPr>
        </p:nvSpPr>
        <p:spPr/>
        <p:txBody>
          <a:bodyPr/>
          <a:lstStyle/>
          <a:p>
            <a:fld id="{9FDA63CF-8CE1-426B-8997-9A88BCEB3940}" type="slidenum">
              <a:rPr lang="en-AU" smtClean="0"/>
              <a:t>‹#›</a:t>
            </a:fld>
            <a:endParaRPr lang="en-AU"/>
          </a:p>
        </p:txBody>
      </p:sp>
    </p:spTree>
    <p:extLst>
      <p:ext uri="{BB962C8B-B14F-4D97-AF65-F5344CB8AC3E}">
        <p14:creationId xmlns:p14="http://schemas.microsoft.com/office/powerpoint/2010/main" val="114857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B4F6-D695-490B-A93F-D11C96BC13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9B2675D-6393-4856-9A44-6D58FBB47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6CD585-7EAD-4F7C-A91A-1B6B20E72F3D}"/>
              </a:ext>
            </a:extLst>
          </p:cNvPr>
          <p:cNvSpPr>
            <a:spLocks noGrp="1"/>
          </p:cNvSpPr>
          <p:nvPr>
            <p:ph type="dt" sz="half" idx="10"/>
          </p:nvPr>
        </p:nvSpPr>
        <p:spPr/>
        <p:txBody>
          <a:bodyPr/>
          <a:lstStyle/>
          <a:p>
            <a:fld id="{87A4063A-2F6C-4658-852F-F0A7EA5303A4}" type="datetimeFigureOut">
              <a:rPr lang="en-AU" smtClean="0"/>
              <a:t>12/01/2021</a:t>
            </a:fld>
            <a:endParaRPr lang="en-AU"/>
          </a:p>
        </p:txBody>
      </p:sp>
      <p:sp>
        <p:nvSpPr>
          <p:cNvPr id="5" name="Footer Placeholder 4">
            <a:extLst>
              <a:ext uri="{FF2B5EF4-FFF2-40B4-BE49-F238E27FC236}">
                <a16:creationId xmlns:a16="http://schemas.microsoft.com/office/drawing/2014/main" id="{AF07A5B3-D2EB-4654-B09F-60C5E2AB611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EC5941-D1C9-4005-849B-E68E6B716CE3}"/>
              </a:ext>
            </a:extLst>
          </p:cNvPr>
          <p:cNvSpPr>
            <a:spLocks noGrp="1"/>
          </p:cNvSpPr>
          <p:nvPr>
            <p:ph type="sldNum" sz="quarter" idx="12"/>
          </p:nvPr>
        </p:nvSpPr>
        <p:spPr/>
        <p:txBody>
          <a:bodyPr/>
          <a:lstStyle/>
          <a:p>
            <a:fld id="{9FDA63CF-8CE1-426B-8997-9A88BCEB3940}" type="slidenum">
              <a:rPr lang="en-AU" smtClean="0"/>
              <a:t>‹#›</a:t>
            </a:fld>
            <a:endParaRPr lang="en-AU"/>
          </a:p>
        </p:txBody>
      </p:sp>
    </p:spTree>
    <p:extLst>
      <p:ext uri="{BB962C8B-B14F-4D97-AF65-F5344CB8AC3E}">
        <p14:creationId xmlns:p14="http://schemas.microsoft.com/office/powerpoint/2010/main" val="143983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6304-0178-4348-A136-A184EA4210E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42DFA5A-4E51-4B1C-9878-D2AC6FB7E3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99125B3-ECAA-4F41-8EAE-E4EF9C2438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E8EC333-6740-4F76-B274-D6A669D07D4D}"/>
              </a:ext>
            </a:extLst>
          </p:cNvPr>
          <p:cNvSpPr>
            <a:spLocks noGrp="1"/>
          </p:cNvSpPr>
          <p:nvPr>
            <p:ph type="dt" sz="half" idx="10"/>
          </p:nvPr>
        </p:nvSpPr>
        <p:spPr/>
        <p:txBody>
          <a:bodyPr/>
          <a:lstStyle/>
          <a:p>
            <a:fld id="{87A4063A-2F6C-4658-852F-F0A7EA5303A4}" type="datetimeFigureOut">
              <a:rPr lang="en-AU" smtClean="0"/>
              <a:t>12/01/2021</a:t>
            </a:fld>
            <a:endParaRPr lang="en-AU"/>
          </a:p>
        </p:txBody>
      </p:sp>
      <p:sp>
        <p:nvSpPr>
          <p:cNvPr id="6" name="Footer Placeholder 5">
            <a:extLst>
              <a:ext uri="{FF2B5EF4-FFF2-40B4-BE49-F238E27FC236}">
                <a16:creationId xmlns:a16="http://schemas.microsoft.com/office/drawing/2014/main" id="{4C9B63C5-3566-4A09-9CC0-B9C33AC8CA5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7B0E2A1-532E-414C-90F7-D008417FCDD6}"/>
              </a:ext>
            </a:extLst>
          </p:cNvPr>
          <p:cNvSpPr>
            <a:spLocks noGrp="1"/>
          </p:cNvSpPr>
          <p:nvPr>
            <p:ph type="sldNum" sz="quarter" idx="12"/>
          </p:nvPr>
        </p:nvSpPr>
        <p:spPr/>
        <p:txBody>
          <a:bodyPr/>
          <a:lstStyle/>
          <a:p>
            <a:fld id="{9FDA63CF-8CE1-426B-8997-9A88BCEB3940}" type="slidenum">
              <a:rPr lang="en-AU" smtClean="0"/>
              <a:t>‹#›</a:t>
            </a:fld>
            <a:endParaRPr lang="en-AU"/>
          </a:p>
        </p:txBody>
      </p:sp>
    </p:spTree>
    <p:extLst>
      <p:ext uri="{BB962C8B-B14F-4D97-AF65-F5344CB8AC3E}">
        <p14:creationId xmlns:p14="http://schemas.microsoft.com/office/powerpoint/2010/main" val="342115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3F05-ACBF-4BEC-BD31-89A6D00D763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EC94AB4-BA6E-4BF1-A7D6-C0B44DC38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5C3B9-2025-4BF0-8C3D-446717F075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5340E7B-E5BB-43E8-8DB8-8A017FA6F9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DC4F5E-EAA5-42F9-B0CD-97AC2DD3DD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E869393-C099-4CE1-8F76-BB630642D553}"/>
              </a:ext>
            </a:extLst>
          </p:cNvPr>
          <p:cNvSpPr>
            <a:spLocks noGrp="1"/>
          </p:cNvSpPr>
          <p:nvPr>
            <p:ph type="dt" sz="half" idx="10"/>
          </p:nvPr>
        </p:nvSpPr>
        <p:spPr/>
        <p:txBody>
          <a:bodyPr/>
          <a:lstStyle/>
          <a:p>
            <a:fld id="{87A4063A-2F6C-4658-852F-F0A7EA5303A4}" type="datetimeFigureOut">
              <a:rPr lang="en-AU" smtClean="0"/>
              <a:t>12/01/2021</a:t>
            </a:fld>
            <a:endParaRPr lang="en-AU"/>
          </a:p>
        </p:txBody>
      </p:sp>
      <p:sp>
        <p:nvSpPr>
          <p:cNvPr id="8" name="Footer Placeholder 7">
            <a:extLst>
              <a:ext uri="{FF2B5EF4-FFF2-40B4-BE49-F238E27FC236}">
                <a16:creationId xmlns:a16="http://schemas.microsoft.com/office/drawing/2014/main" id="{52DCAA54-874E-4FE5-BD22-5F8C9620B40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EDC1C5D-6E9B-45B0-A349-98A27BDDB303}"/>
              </a:ext>
            </a:extLst>
          </p:cNvPr>
          <p:cNvSpPr>
            <a:spLocks noGrp="1"/>
          </p:cNvSpPr>
          <p:nvPr>
            <p:ph type="sldNum" sz="quarter" idx="12"/>
          </p:nvPr>
        </p:nvSpPr>
        <p:spPr/>
        <p:txBody>
          <a:bodyPr/>
          <a:lstStyle/>
          <a:p>
            <a:fld id="{9FDA63CF-8CE1-426B-8997-9A88BCEB3940}" type="slidenum">
              <a:rPr lang="en-AU" smtClean="0"/>
              <a:t>‹#›</a:t>
            </a:fld>
            <a:endParaRPr lang="en-AU"/>
          </a:p>
        </p:txBody>
      </p:sp>
    </p:spTree>
    <p:extLst>
      <p:ext uri="{BB962C8B-B14F-4D97-AF65-F5344CB8AC3E}">
        <p14:creationId xmlns:p14="http://schemas.microsoft.com/office/powerpoint/2010/main" val="149995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15CA-4670-41DA-805E-AD373EBDAD5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5365683-64CB-4611-8BB5-72AEF8F169D9}"/>
              </a:ext>
            </a:extLst>
          </p:cNvPr>
          <p:cNvSpPr>
            <a:spLocks noGrp="1"/>
          </p:cNvSpPr>
          <p:nvPr>
            <p:ph type="dt" sz="half" idx="10"/>
          </p:nvPr>
        </p:nvSpPr>
        <p:spPr/>
        <p:txBody>
          <a:bodyPr/>
          <a:lstStyle/>
          <a:p>
            <a:fld id="{87A4063A-2F6C-4658-852F-F0A7EA5303A4}" type="datetimeFigureOut">
              <a:rPr lang="en-AU" smtClean="0"/>
              <a:t>12/01/2021</a:t>
            </a:fld>
            <a:endParaRPr lang="en-AU"/>
          </a:p>
        </p:txBody>
      </p:sp>
      <p:sp>
        <p:nvSpPr>
          <p:cNvPr id="4" name="Footer Placeholder 3">
            <a:extLst>
              <a:ext uri="{FF2B5EF4-FFF2-40B4-BE49-F238E27FC236}">
                <a16:creationId xmlns:a16="http://schemas.microsoft.com/office/drawing/2014/main" id="{358C84E3-CB50-44AA-B7AD-011C95091A0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EDF5080-181F-4FDC-849C-8E0B511CD35A}"/>
              </a:ext>
            </a:extLst>
          </p:cNvPr>
          <p:cNvSpPr>
            <a:spLocks noGrp="1"/>
          </p:cNvSpPr>
          <p:nvPr>
            <p:ph type="sldNum" sz="quarter" idx="12"/>
          </p:nvPr>
        </p:nvSpPr>
        <p:spPr/>
        <p:txBody>
          <a:bodyPr/>
          <a:lstStyle/>
          <a:p>
            <a:fld id="{9FDA63CF-8CE1-426B-8997-9A88BCEB3940}" type="slidenum">
              <a:rPr lang="en-AU" smtClean="0"/>
              <a:t>‹#›</a:t>
            </a:fld>
            <a:endParaRPr lang="en-AU"/>
          </a:p>
        </p:txBody>
      </p:sp>
    </p:spTree>
    <p:extLst>
      <p:ext uri="{BB962C8B-B14F-4D97-AF65-F5344CB8AC3E}">
        <p14:creationId xmlns:p14="http://schemas.microsoft.com/office/powerpoint/2010/main" val="74959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B7017-B76E-4346-A06D-4CDDB444FA5C}"/>
              </a:ext>
            </a:extLst>
          </p:cNvPr>
          <p:cNvSpPr>
            <a:spLocks noGrp="1"/>
          </p:cNvSpPr>
          <p:nvPr>
            <p:ph type="dt" sz="half" idx="10"/>
          </p:nvPr>
        </p:nvSpPr>
        <p:spPr/>
        <p:txBody>
          <a:bodyPr/>
          <a:lstStyle/>
          <a:p>
            <a:fld id="{87A4063A-2F6C-4658-852F-F0A7EA5303A4}" type="datetimeFigureOut">
              <a:rPr lang="en-AU" smtClean="0"/>
              <a:t>12/01/2021</a:t>
            </a:fld>
            <a:endParaRPr lang="en-AU"/>
          </a:p>
        </p:txBody>
      </p:sp>
      <p:sp>
        <p:nvSpPr>
          <p:cNvPr id="3" name="Footer Placeholder 2">
            <a:extLst>
              <a:ext uri="{FF2B5EF4-FFF2-40B4-BE49-F238E27FC236}">
                <a16:creationId xmlns:a16="http://schemas.microsoft.com/office/drawing/2014/main" id="{A0C1947D-6167-4310-96CC-B49C9087382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3CCE10A-6E63-44EB-A821-A7A9DF30C4DF}"/>
              </a:ext>
            </a:extLst>
          </p:cNvPr>
          <p:cNvSpPr>
            <a:spLocks noGrp="1"/>
          </p:cNvSpPr>
          <p:nvPr>
            <p:ph type="sldNum" sz="quarter" idx="12"/>
          </p:nvPr>
        </p:nvSpPr>
        <p:spPr/>
        <p:txBody>
          <a:bodyPr/>
          <a:lstStyle/>
          <a:p>
            <a:fld id="{9FDA63CF-8CE1-426B-8997-9A88BCEB3940}" type="slidenum">
              <a:rPr lang="en-AU" smtClean="0"/>
              <a:t>‹#›</a:t>
            </a:fld>
            <a:endParaRPr lang="en-AU"/>
          </a:p>
        </p:txBody>
      </p:sp>
    </p:spTree>
    <p:extLst>
      <p:ext uri="{BB962C8B-B14F-4D97-AF65-F5344CB8AC3E}">
        <p14:creationId xmlns:p14="http://schemas.microsoft.com/office/powerpoint/2010/main" val="254371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862B-48E5-4132-9358-271FEB3F2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38FFDE3-0921-43C3-BC2D-CAD1AD314B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E61589A-1823-41D1-A0E1-12655C00D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F7BA2-D816-41BD-9F6D-F5A0D11DEC93}"/>
              </a:ext>
            </a:extLst>
          </p:cNvPr>
          <p:cNvSpPr>
            <a:spLocks noGrp="1"/>
          </p:cNvSpPr>
          <p:nvPr>
            <p:ph type="dt" sz="half" idx="10"/>
          </p:nvPr>
        </p:nvSpPr>
        <p:spPr/>
        <p:txBody>
          <a:bodyPr/>
          <a:lstStyle/>
          <a:p>
            <a:fld id="{87A4063A-2F6C-4658-852F-F0A7EA5303A4}" type="datetimeFigureOut">
              <a:rPr lang="en-AU" smtClean="0"/>
              <a:t>12/01/2021</a:t>
            </a:fld>
            <a:endParaRPr lang="en-AU"/>
          </a:p>
        </p:txBody>
      </p:sp>
      <p:sp>
        <p:nvSpPr>
          <p:cNvPr id="6" name="Footer Placeholder 5">
            <a:extLst>
              <a:ext uri="{FF2B5EF4-FFF2-40B4-BE49-F238E27FC236}">
                <a16:creationId xmlns:a16="http://schemas.microsoft.com/office/drawing/2014/main" id="{E2F3B023-08D3-4A06-BFAC-72564441D1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169EDED-7526-4CFD-A7FD-A5A5ED030CE6}"/>
              </a:ext>
            </a:extLst>
          </p:cNvPr>
          <p:cNvSpPr>
            <a:spLocks noGrp="1"/>
          </p:cNvSpPr>
          <p:nvPr>
            <p:ph type="sldNum" sz="quarter" idx="12"/>
          </p:nvPr>
        </p:nvSpPr>
        <p:spPr/>
        <p:txBody>
          <a:bodyPr/>
          <a:lstStyle/>
          <a:p>
            <a:fld id="{9FDA63CF-8CE1-426B-8997-9A88BCEB3940}" type="slidenum">
              <a:rPr lang="en-AU" smtClean="0"/>
              <a:t>‹#›</a:t>
            </a:fld>
            <a:endParaRPr lang="en-AU"/>
          </a:p>
        </p:txBody>
      </p:sp>
    </p:spTree>
    <p:extLst>
      <p:ext uri="{BB962C8B-B14F-4D97-AF65-F5344CB8AC3E}">
        <p14:creationId xmlns:p14="http://schemas.microsoft.com/office/powerpoint/2010/main" val="176130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F10B-5ABC-4997-8C71-F621E29A6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82F106D-1776-442A-B5CC-35B19B2777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0379D93-B932-4178-A9F9-2601540C9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64600-52D4-4EC8-B0C0-A4A5E34A4C3E}"/>
              </a:ext>
            </a:extLst>
          </p:cNvPr>
          <p:cNvSpPr>
            <a:spLocks noGrp="1"/>
          </p:cNvSpPr>
          <p:nvPr>
            <p:ph type="dt" sz="half" idx="10"/>
          </p:nvPr>
        </p:nvSpPr>
        <p:spPr/>
        <p:txBody>
          <a:bodyPr/>
          <a:lstStyle/>
          <a:p>
            <a:fld id="{87A4063A-2F6C-4658-852F-F0A7EA5303A4}" type="datetimeFigureOut">
              <a:rPr lang="en-AU" smtClean="0"/>
              <a:t>12/01/2021</a:t>
            </a:fld>
            <a:endParaRPr lang="en-AU"/>
          </a:p>
        </p:txBody>
      </p:sp>
      <p:sp>
        <p:nvSpPr>
          <p:cNvPr id="6" name="Footer Placeholder 5">
            <a:extLst>
              <a:ext uri="{FF2B5EF4-FFF2-40B4-BE49-F238E27FC236}">
                <a16:creationId xmlns:a16="http://schemas.microsoft.com/office/drawing/2014/main" id="{3FE34D56-5CCF-4EB5-9D03-FA8EF8B450C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D10BE81-63DD-4D46-9890-D90D24FC84CC}"/>
              </a:ext>
            </a:extLst>
          </p:cNvPr>
          <p:cNvSpPr>
            <a:spLocks noGrp="1"/>
          </p:cNvSpPr>
          <p:nvPr>
            <p:ph type="sldNum" sz="quarter" idx="12"/>
          </p:nvPr>
        </p:nvSpPr>
        <p:spPr/>
        <p:txBody>
          <a:bodyPr/>
          <a:lstStyle/>
          <a:p>
            <a:fld id="{9FDA63CF-8CE1-426B-8997-9A88BCEB3940}" type="slidenum">
              <a:rPr lang="en-AU" smtClean="0"/>
              <a:t>‹#›</a:t>
            </a:fld>
            <a:endParaRPr lang="en-AU"/>
          </a:p>
        </p:txBody>
      </p:sp>
    </p:spTree>
    <p:extLst>
      <p:ext uri="{BB962C8B-B14F-4D97-AF65-F5344CB8AC3E}">
        <p14:creationId xmlns:p14="http://schemas.microsoft.com/office/powerpoint/2010/main" val="49113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D9DBF-D148-481F-A125-36EDFD70D9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BA297EE-0DC8-481E-AC98-5A0DED31A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E910AF2-DFE2-4A2C-A926-FBC70B1FB6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4063A-2F6C-4658-852F-F0A7EA5303A4}" type="datetimeFigureOut">
              <a:rPr lang="en-AU" smtClean="0"/>
              <a:t>12/01/2021</a:t>
            </a:fld>
            <a:endParaRPr lang="en-AU"/>
          </a:p>
        </p:txBody>
      </p:sp>
      <p:sp>
        <p:nvSpPr>
          <p:cNvPr id="5" name="Footer Placeholder 4">
            <a:extLst>
              <a:ext uri="{FF2B5EF4-FFF2-40B4-BE49-F238E27FC236}">
                <a16:creationId xmlns:a16="http://schemas.microsoft.com/office/drawing/2014/main" id="{BB79B823-2009-4386-89AC-32B2F10F6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624E0E3-E6B8-4A69-B9A3-CFE813FEC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A63CF-8CE1-426B-8997-9A88BCEB3940}" type="slidenum">
              <a:rPr lang="en-AU" smtClean="0"/>
              <a:t>‹#›</a:t>
            </a:fld>
            <a:endParaRPr lang="en-AU"/>
          </a:p>
        </p:txBody>
      </p:sp>
    </p:spTree>
    <p:extLst>
      <p:ext uri="{BB962C8B-B14F-4D97-AF65-F5344CB8AC3E}">
        <p14:creationId xmlns:p14="http://schemas.microsoft.com/office/powerpoint/2010/main" val="174183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eas@nutritionaustralia.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938F33-0B80-41BA-9295-3F1F2E5033D7}"/>
              </a:ext>
            </a:extLst>
          </p:cNvPr>
          <p:cNvSpPr txBox="1">
            <a:spLocks/>
          </p:cNvSpPr>
          <p:nvPr/>
        </p:nvSpPr>
        <p:spPr>
          <a:xfrm>
            <a:off x="709863" y="621799"/>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a:t>Understanding the Healthy Choices guidelines for drinks in retail outlets</a:t>
            </a:r>
            <a:endParaRPr lang="en-AU" sz="5000"/>
          </a:p>
        </p:txBody>
      </p:sp>
    </p:spTree>
    <p:extLst>
      <p:ext uri="{BB962C8B-B14F-4D97-AF65-F5344CB8AC3E}">
        <p14:creationId xmlns:p14="http://schemas.microsoft.com/office/powerpoint/2010/main" val="314764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3843-2751-4C6D-B465-5F0811980025}"/>
              </a:ext>
            </a:extLst>
          </p:cNvPr>
          <p:cNvSpPr>
            <a:spLocks noGrp="1"/>
          </p:cNvSpPr>
          <p:nvPr>
            <p:ph type="title"/>
          </p:nvPr>
        </p:nvSpPr>
        <p:spPr/>
        <p:txBody>
          <a:bodyPr/>
          <a:lstStyle/>
          <a:p>
            <a:r>
              <a:rPr lang="en-US"/>
              <a:t>Starting an assessment </a:t>
            </a:r>
            <a:endParaRPr lang="en-AU"/>
          </a:p>
        </p:txBody>
      </p:sp>
      <p:pic>
        <p:nvPicPr>
          <p:cNvPr id="4" name="Picture 2">
            <a:extLst>
              <a:ext uri="{FF2B5EF4-FFF2-40B4-BE49-F238E27FC236}">
                <a16:creationId xmlns:a16="http://schemas.microsoft.com/office/drawing/2014/main" id="{3F9E81E3-78A9-4BEF-86EA-0592260AF2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79" t="8491" r="34925" b="28849"/>
          <a:stretch/>
        </p:blipFill>
        <p:spPr bwMode="auto">
          <a:xfrm>
            <a:off x="652936" y="1436658"/>
            <a:ext cx="4536504" cy="517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597CBBCD-FFA5-41D3-ADB6-3190B8DF8F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79" t="69884" r="34925" b="5406"/>
          <a:stretch/>
        </p:blipFill>
        <p:spPr bwMode="auto">
          <a:xfrm>
            <a:off x="5374704" y="1436658"/>
            <a:ext cx="4536504" cy="2040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E3652DAE-1A79-4D52-A3E0-0CCD5CB7DC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777" t="20828" r="35149" b="59271"/>
          <a:stretch/>
        </p:blipFill>
        <p:spPr bwMode="auto">
          <a:xfrm>
            <a:off x="5374704" y="4024319"/>
            <a:ext cx="4372875" cy="1627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1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755D-2053-406B-A4D3-B6398E391CC6}"/>
              </a:ext>
            </a:extLst>
          </p:cNvPr>
          <p:cNvSpPr>
            <a:spLocks noGrp="1"/>
          </p:cNvSpPr>
          <p:nvPr>
            <p:ph type="title"/>
          </p:nvPr>
        </p:nvSpPr>
        <p:spPr/>
        <p:txBody>
          <a:bodyPr/>
          <a:lstStyle/>
          <a:p>
            <a:r>
              <a:rPr lang="en-US"/>
              <a:t>Start assessment dashboard </a:t>
            </a:r>
            <a:endParaRPr lang="en-AU"/>
          </a:p>
        </p:txBody>
      </p:sp>
      <p:pic>
        <p:nvPicPr>
          <p:cNvPr id="4" name="Picture 2">
            <a:extLst>
              <a:ext uri="{FF2B5EF4-FFF2-40B4-BE49-F238E27FC236}">
                <a16:creationId xmlns:a16="http://schemas.microsoft.com/office/drawing/2014/main" id="{2882EB85-4C7D-469A-B965-1FADA72F14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06" t="22156" r="24701" b="12173"/>
          <a:stretch/>
        </p:blipFill>
        <p:spPr bwMode="auto">
          <a:xfrm>
            <a:off x="2168614" y="1467774"/>
            <a:ext cx="7309339" cy="524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88F9492C-ED43-48D5-989A-6FC6625E7C54}"/>
              </a:ext>
            </a:extLst>
          </p:cNvPr>
          <p:cNvSpPr/>
          <p:nvPr/>
        </p:nvSpPr>
        <p:spPr>
          <a:xfrm>
            <a:off x="5519883" y="4388985"/>
            <a:ext cx="4113205" cy="232244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8228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B7F6-D1DA-4C82-A460-A72425750CB3}"/>
              </a:ext>
            </a:extLst>
          </p:cNvPr>
          <p:cNvSpPr>
            <a:spLocks noGrp="1"/>
          </p:cNvSpPr>
          <p:nvPr>
            <p:ph type="title"/>
          </p:nvPr>
        </p:nvSpPr>
        <p:spPr/>
        <p:txBody>
          <a:bodyPr/>
          <a:lstStyle/>
          <a:p>
            <a:r>
              <a:rPr lang="en-US" err="1"/>
              <a:t>FoodChecker</a:t>
            </a:r>
            <a:r>
              <a:rPr lang="en-US"/>
              <a:t> product assessments</a:t>
            </a:r>
            <a:endParaRPr lang="en-AU"/>
          </a:p>
        </p:txBody>
      </p:sp>
      <p:pic>
        <p:nvPicPr>
          <p:cNvPr id="6" name="Picture 2">
            <a:extLst>
              <a:ext uri="{FF2B5EF4-FFF2-40B4-BE49-F238E27FC236}">
                <a16:creationId xmlns:a16="http://schemas.microsoft.com/office/drawing/2014/main" id="{A0672F50-C090-412A-8C76-AC3AE673C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227" y="1484421"/>
            <a:ext cx="8863601" cy="458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48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92E-E19D-4B2C-A16C-4FFFBC1B1FA7}"/>
              </a:ext>
            </a:extLst>
          </p:cNvPr>
          <p:cNvSpPr>
            <a:spLocks noGrp="1"/>
          </p:cNvSpPr>
          <p:nvPr>
            <p:ph type="title"/>
          </p:nvPr>
        </p:nvSpPr>
        <p:spPr/>
        <p:txBody>
          <a:bodyPr/>
          <a:lstStyle/>
          <a:p>
            <a:r>
              <a:rPr lang="en-US" err="1"/>
              <a:t>FoodChecker</a:t>
            </a:r>
            <a:r>
              <a:rPr lang="en-US"/>
              <a:t> product assessments</a:t>
            </a:r>
            <a:endParaRPr lang="en-AU"/>
          </a:p>
        </p:txBody>
      </p:sp>
      <p:pic>
        <p:nvPicPr>
          <p:cNvPr id="4" name="Picture 3">
            <a:extLst>
              <a:ext uri="{FF2B5EF4-FFF2-40B4-BE49-F238E27FC236}">
                <a16:creationId xmlns:a16="http://schemas.microsoft.com/office/drawing/2014/main" id="{C9F13997-BD83-417B-A6C4-C8A891029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242" y="1286031"/>
            <a:ext cx="8138863" cy="539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05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C597-6528-4681-9D94-BDE85951F90F}"/>
              </a:ext>
            </a:extLst>
          </p:cNvPr>
          <p:cNvSpPr>
            <a:spLocks noGrp="1"/>
          </p:cNvSpPr>
          <p:nvPr>
            <p:ph type="title"/>
          </p:nvPr>
        </p:nvSpPr>
        <p:spPr/>
        <p:txBody>
          <a:bodyPr/>
          <a:lstStyle/>
          <a:p>
            <a:r>
              <a:rPr lang="en-US" err="1"/>
              <a:t>FoodChecker</a:t>
            </a:r>
            <a:r>
              <a:rPr lang="en-US"/>
              <a:t> product assessments</a:t>
            </a:r>
            <a:endParaRPr lang="en-AU"/>
          </a:p>
        </p:txBody>
      </p:sp>
      <p:pic>
        <p:nvPicPr>
          <p:cNvPr id="4" name="Picture 2">
            <a:extLst>
              <a:ext uri="{FF2B5EF4-FFF2-40B4-BE49-F238E27FC236}">
                <a16:creationId xmlns:a16="http://schemas.microsoft.com/office/drawing/2014/main" id="{CAF6629D-1BF4-4992-826D-C91683D9E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010" y="1341222"/>
            <a:ext cx="7274042" cy="576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10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6076-D9E1-48C5-8612-027B0F0788D9}"/>
              </a:ext>
            </a:extLst>
          </p:cNvPr>
          <p:cNvSpPr>
            <a:spLocks noGrp="1"/>
          </p:cNvSpPr>
          <p:nvPr>
            <p:ph type="title"/>
          </p:nvPr>
        </p:nvSpPr>
        <p:spPr/>
        <p:txBody>
          <a:bodyPr/>
          <a:lstStyle/>
          <a:p>
            <a:r>
              <a:rPr lang="en-US" err="1"/>
              <a:t>FoodChecker</a:t>
            </a:r>
            <a:r>
              <a:rPr lang="en-US"/>
              <a:t> product assessments </a:t>
            </a:r>
            <a:endParaRPr lang="en-AU"/>
          </a:p>
        </p:txBody>
      </p:sp>
      <p:pic>
        <p:nvPicPr>
          <p:cNvPr id="4" name="Picture 2">
            <a:extLst>
              <a:ext uri="{FF2B5EF4-FFF2-40B4-BE49-F238E27FC236}">
                <a16:creationId xmlns:a16="http://schemas.microsoft.com/office/drawing/2014/main" id="{D55466B7-9C9A-4C1E-BED0-00F9D0393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556" y="1500826"/>
            <a:ext cx="7992888" cy="548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6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B353F-B0ED-46FC-85B1-B8BA9F811EDE}"/>
              </a:ext>
            </a:extLst>
          </p:cNvPr>
          <p:cNvSpPr>
            <a:spLocks noGrp="1"/>
          </p:cNvSpPr>
          <p:nvPr>
            <p:ph type="title"/>
          </p:nvPr>
        </p:nvSpPr>
        <p:spPr/>
        <p:txBody>
          <a:bodyPr/>
          <a:lstStyle/>
          <a:p>
            <a:r>
              <a:rPr lang="en-US"/>
              <a:t>Healthy drinks fridge – limit RED drinks</a:t>
            </a:r>
            <a:endParaRPr lang="en-AU"/>
          </a:p>
        </p:txBody>
      </p:sp>
      <p:pic>
        <p:nvPicPr>
          <p:cNvPr id="4" name="Picture 3">
            <a:extLst>
              <a:ext uri="{FF2B5EF4-FFF2-40B4-BE49-F238E27FC236}">
                <a16:creationId xmlns:a16="http://schemas.microsoft.com/office/drawing/2014/main" id="{84456ACB-248C-4AD5-8DE9-3AE5F5A5DC64}"/>
              </a:ext>
            </a:extLst>
          </p:cNvPr>
          <p:cNvPicPr/>
          <p:nvPr/>
        </p:nvPicPr>
        <p:blipFill>
          <a:blip r:embed="rId3"/>
          <a:stretch>
            <a:fillRect/>
          </a:stretch>
        </p:blipFill>
        <p:spPr>
          <a:xfrm>
            <a:off x="1436771" y="2085475"/>
            <a:ext cx="6840955" cy="3865246"/>
          </a:xfrm>
          <a:prstGeom prst="rect">
            <a:avLst/>
          </a:prstGeom>
        </p:spPr>
      </p:pic>
      <p:pic>
        <p:nvPicPr>
          <p:cNvPr id="5" name="Picture 4">
            <a:extLst>
              <a:ext uri="{FF2B5EF4-FFF2-40B4-BE49-F238E27FC236}">
                <a16:creationId xmlns:a16="http://schemas.microsoft.com/office/drawing/2014/main" id="{AF95474C-4BA0-4BEB-8804-E71A4C8282E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021476" y="2984423"/>
            <a:ext cx="1983407" cy="1565603"/>
          </a:xfrm>
          <a:prstGeom prst="rect">
            <a:avLst/>
          </a:prstGeom>
        </p:spPr>
      </p:pic>
    </p:spTree>
    <p:extLst>
      <p:ext uri="{BB962C8B-B14F-4D97-AF65-F5344CB8AC3E}">
        <p14:creationId xmlns:p14="http://schemas.microsoft.com/office/powerpoint/2010/main" val="126973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B30B-12FC-4521-8E30-E10672E8BFC8}"/>
              </a:ext>
            </a:extLst>
          </p:cNvPr>
          <p:cNvSpPr>
            <a:spLocks noGrp="1"/>
          </p:cNvSpPr>
          <p:nvPr>
            <p:ph type="title"/>
          </p:nvPr>
        </p:nvSpPr>
        <p:spPr/>
        <p:txBody>
          <a:bodyPr/>
          <a:lstStyle/>
          <a:p>
            <a:r>
              <a:rPr lang="en-US"/>
              <a:t>Healthy drinks fridge – RED off display </a:t>
            </a:r>
            <a:endParaRPr lang="en-AU"/>
          </a:p>
        </p:txBody>
      </p:sp>
      <p:sp>
        <p:nvSpPr>
          <p:cNvPr id="5" name="Left Arrow 10">
            <a:extLst>
              <a:ext uri="{FF2B5EF4-FFF2-40B4-BE49-F238E27FC236}">
                <a16:creationId xmlns:a16="http://schemas.microsoft.com/office/drawing/2014/main" id="{CABFCBC2-4900-4F1D-AC4D-6A65E0D429D7}"/>
              </a:ext>
            </a:extLst>
          </p:cNvPr>
          <p:cNvSpPr/>
          <p:nvPr/>
        </p:nvSpPr>
        <p:spPr>
          <a:xfrm>
            <a:off x="8754741" y="2725660"/>
            <a:ext cx="954574" cy="51035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sp>
        <p:nvSpPr>
          <p:cNvPr id="6" name="TextBox 5">
            <a:extLst>
              <a:ext uri="{FF2B5EF4-FFF2-40B4-BE49-F238E27FC236}">
                <a16:creationId xmlns:a16="http://schemas.microsoft.com/office/drawing/2014/main" id="{F3EB9303-0B6A-43B3-A338-8E9725D7F2D9}"/>
              </a:ext>
            </a:extLst>
          </p:cNvPr>
          <p:cNvSpPr txBox="1"/>
          <p:nvPr/>
        </p:nvSpPr>
        <p:spPr>
          <a:xfrm>
            <a:off x="9871421" y="2626894"/>
            <a:ext cx="1872208" cy="707886"/>
          </a:xfrm>
          <a:prstGeom prst="rect">
            <a:avLst/>
          </a:prstGeom>
          <a:noFill/>
        </p:spPr>
        <p:txBody>
          <a:bodyPr wrap="square" rtlCol="0">
            <a:spAutoFit/>
          </a:bodyPr>
          <a:lstStyle/>
          <a:p>
            <a:r>
              <a:rPr lang="en-AU" sz="2000" b="1">
                <a:latin typeface="Arial" panose="020B0604020202020204" pitchFamily="34" charset="0"/>
                <a:cs typeface="Arial" panose="020B0604020202020204" pitchFamily="34" charset="0"/>
              </a:rPr>
              <a:t>At least 50% </a:t>
            </a:r>
            <a:r>
              <a:rPr lang="en-AU" sz="2000" b="1">
                <a:solidFill>
                  <a:srgbClr val="92D050"/>
                </a:solidFill>
                <a:latin typeface="Arial" panose="020B0604020202020204" pitchFamily="34" charset="0"/>
                <a:cs typeface="Arial" panose="020B0604020202020204" pitchFamily="34" charset="0"/>
              </a:rPr>
              <a:t>GREEN</a:t>
            </a:r>
          </a:p>
        </p:txBody>
      </p:sp>
      <p:pic>
        <p:nvPicPr>
          <p:cNvPr id="8" name="Picture 7">
            <a:extLst>
              <a:ext uri="{FF2B5EF4-FFF2-40B4-BE49-F238E27FC236}">
                <a16:creationId xmlns:a16="http://schemas.microsoft.com/office/drawing/2014/main" id="{9CDB776E-9EA4-4BDF-876E-50C33F09E152}"/>
              </a:ext>
            </a:extLst>
          </p:cNvPr>
          <p:cNvPicPr>
            <a:picLocks noChangeAspect="1"/>
          </p:cNvPicPr>
          <p:nvPr/>
        </p:nvPicPr>
        <p:blipFill>
          <a:blip r:embed="rId3"/>
          <a:stretch>
            <a:fillRect/>
          </a:stretch>
        </p:blipFill>
        <p:spPr>
          <a:xfrm>
            <a:off x="838200" y="1947363"/>
            <a:ext cx="7754435" cy="3910262"/>
          </a:xfrm>
          <a:prstGeom prst="rect">
            <a:avLst/>
          </a:prstGeom>
        </p:spPr>
      </p:pic>
    </p:spTree>
    <p:extLst>
      <p:ext uri="{BB962C8B-B14F-4D97-AF65-F5344CB8AC3E}">
        <p14:creationId xmlns:p14="http://schemas.microsoft.com/office/powerpoint/2010/main" val="204298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0237-7D62-4D93-8025-3DBE8271C4AB}"/>
              </a:ext>
            </a:extLst>
          </p:cNvPr>
          <p:cNvSpPr>
            <a:spLocks noGrp="1"/>
          </p:cNvSpPr>
          <p:nvPr>
            <p:ph type="title"/>
          </p:nvPr>
        </p:nvSpPr>
        <p:spPr/>
        <p:txBody>
          <a:bodyPr/>
          <a:lstStyle/>
          <a:p>
            <a:r>
              <a:rPr lang="en-US"/>
              <a:t>Display and promotion principles </a:t>
            </a:r>
            <a:endParaRPr lang="en-AU"/>
          </a:p>
        </p:txBody>
      </p:sp>
      <p:pic>
        <p:nvPicPr>
          <p:cNvPr id="5" name="Picture 4">
            <a:extLst>
              <a:ext uri="{FF2B5EF4-FFF2-40B4-BE49-F238E27FC236}">
                <a16:creationId xmlns:a16="http://schemas.microsoft.com/office/drawing/2014/main" id="{AADC577C-91F1-475E-B262-68AA4764A77F}"/>
              </a:ext>
            </a:extLst>
          </p:cNvPr>
          <p:cNvPicPr>
            <a:picLocks noChangeAspect="1"/>
          </p:cNvPicPr>
          <p:nvPr/>
        </p:nvPicPr>
        <p:blipFill>
          <a:blip r:embed="rId3"/>
          <a:stretch>
            <a:fillRect/>
          </a:stretch>
        </p:blipFill>
        <p:spPr>
          <a:xfrm>
            <a:off x="1637671" y="1690688"/>
            <a:ext cx="8197222" cy="4132596"/>
          </a:xfrm>
          <a:prstGeom prst="rect">
            <a:avLst/>
          </a:prstGeom>
        </p:spPr>
      </p:pic>
    </p:spTree>
    <p:extLst>
      <p:ext uri="{BB962C8B-B14F-4D97-AF65-F5344CB8AC3E}">
        <p14:creationId xmlns:p14="http://schemas.microsoft.com/office/powerpoint/2010/main" val="142647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61E62-E50D-43D5-A39B-00BFB0DBD2C9}"/>
              </a:ext>
            </a:extLst>
          </p:cNvPr>
          <p:cNvSpPr>
            <a:spLocks noGrp="1"/>
          </p:cNvSpPr>
          <p:nvPr>
            <p:ph type="title"/>
          </p:nvPr>
        </p:nvSpPr>
        <p:spPr/>
        <p:txBody>
          <a:bodyPr/>
          <a:lstStyle/>
          <a:p>
            <a:r>
              <a:rPr lang="en-US"/>
              <a:t>Display and promotion principles</a:t>
            </a:r>
            <a:endParaRPr lang="en-AU"/>
          </a:p>
        </p:txBody>
      </p:sp>
      <p:pic>
        <p:nvPicPr>
          <p:cNvPr id="5" name="Picture 4">
            <a:extLst>
              <a:ext uri="{FF2B5EF4-FFF2-40B4-BE49-F238E27FC236}">
                <a16:creationId xmlns:a16="http://schemas.microsoft.com/office/drawing/2014/main" id="{D845084F-8DB2-4C86-8184-B14396FD30EF}"/>
              </a:ext>
            </a:extLst>
          </p:cNvPr>
          <p:cNvPicPr>
            <a:picLocks noChangeAspect="1"/>
          </p:cNvPicPr>
          <p:nvPr/>
        </p:nvPicPr>
        <p:blipFill>
          <a:blip r:embed="rId3"/>
          <a:stretch>
            <a:fillRect/>
          </a:stretch>
        </p:blipFill>
        <p:spPr>
          <a:xfrm>
            <a:off x="1619447" y="1690687"/>
            <a:ext cx="8181903" cy="4228849"/>
          </a:xfrm>
          <a:prstGeom prst="rect">
            <a:avLst/>
          </a:prstGeom>
        </p:spPr>
      </p:pic>
    </p:spTree>
    <p:extLst>
      <p:ext uri="{BB962C8B-B14F-4D97-AF65-F5344CB8AC3E}">
        <p14:creationId xmlns:p14="http://schemas.microsoft.com/office/powerpoint/2010/main" val="284303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97AC-7E66-41E6-BA7F-AA1C864FD03E}"/>
              </a:ext>
            </a:extLst>
          </p:cNvPr>
          <p:cNvSpPr>
            <a:spLocks noGrp="1"/>
          </p:cNvSpPr>
          <p:nvPr>
            <p:ph type="title"/>
          </p:nvPr>
        </p:nvSpPr>
        <p:spPr/>
        <p:txBody>
          <a:bodyPr/>
          <a:lstStyle/>
          <a:p>
            <a:r>
              <a:rPr lang="en-US"/>
              <a:t>Today’s session </a:t>
            </a:r>
            <a:endParaRPr lang="en-AU"/>
          </a:p>
        </p:txBody>
      </p:sp>
      <p:grpSp>
        <p:nvGrpSpPr>
          <p:cNvPr id="4" name="Group 3">
            <a:extLst>
              <a:ext uri="{FF2B5EF4-FFF2-40B4-BE49-F238E27FC236}">
                <a16:creationId xmlns:a16="http://schemas.microsoft.com/office/drawing/2014/main" id="{D59B8DA9-3EAC-47D2-8C7A-25A92E5C6E06}"/>
              </a:ext>
            </a:extLst>
          </p:cNvPr>
          <p:cNvGrpSpPr/>
          <p:nvPr/>
        </p:nvGrpSpPr>
        <p:grpSpPr>
          <a:xfrm>
            <a:off x="2804176" y="1972204"/>
            <a:ext cx="6604629" cy="3908112"/>
            <a:chOff x="2707200" y="1692298"/>
            <a:chExt cx="5812540" cy="3621136"/>
          </a:xfrm>
        </p:grpSpPr>
        <p:graphicFrame>
          <p:nvGraphicFramePr>
            <p:cNvPr id="5" name="Content Placeholder 10">
              <a:extLst>
                <a:ext uri="{FF2B5EF4-FFF2-40B4-BE49-F238E27FC236}">
                  <a16:creationId xmlns:a16="http://schemas.microsoft.com/office/drawing/2014/main" id="{09113E0D-E5B8-4632-8700-FF1505A2F695}"/>
                </a:ext>
              </a:extLst>
            </p:cNvPr>
            <p:cNvGraphicFramePr>
              <a:graphicFrameLocks/>
            </p:cNvGraphicFramePr>
            <p:nvPr>
              <p:extLst>
                <p:ext uri="{D42A27DB-BD31-4B8C-83A1-F6EECF244321}">
                  <p14:modId xmlns:p14="http://schemas.microsoft.com/office/powerpoint/2010/main" val="1001665914"/>
                </p:ext>
              </p:extLst>
            </p:nvPr>
          </p:nvGraphicFramePr>
          <p:xfrm>
            <a:off x="2707200" y="1692298"/>
            <a:ext cx="5115446" cy="3621136"/>
          </p:xfrm>
          <a:graphic>
            <a:graphicData uri="http://schemas.openxmlformats.org/drawingml/2006/table">
              <a:tbl>
                <a:tblPr firstRow="1" bandRow="1"/>
                <a:tblGrid>
                  <a:gridCol w="5812540">
                    <a:extLst>
                      <a:ext uri="{9D8B030D-6E8A-4147-A177-3AD203B41FA5}">
                        <a16:colId xmlns:a16="http://schemas.microsoft.com/office/drawing/2014/main" val="20000"/>
                      </a:ext>
                    </a:extLst>
                  </a:gridCol>
                </a:tblGrid>
                <a:tr h="5213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a:solidFill>
                              <a:srgbClr val="545554"/>
                            </a:solidFill>
                            <a:latin typeface="Arial"/>
                            <a:cs typeface="Arial"/>
                          </a:rPr>
                          <a:t>Topics</a:t>
                        </a:r>
                        <a:r>
                          <a:rPr lang="en-US" sz="1800" baseline="0">
                            <a:solidFill>
                              <a:srgbClr val="545554"/>
                            </a:solidFill>
                            <a:latin typeface="Arial"/>
                            <a:cs typeface="Arial"/>
                          </a:rPr>
                          <a:t> for today…</a:t>
                        </a:r>
                        <a:endParaRPr lang="en-US" sz="1800">
                          <a:solidFill>
                            <a:srgbClr val="545554"/>
                          </a:solidFill>
                          <a:latin typeface="Arial"/>
                          <a:cs typeface="Arial"/>
                        </a:endParaRPr>
                      </a:p>
                    </a:txBody>
                    <a:tcPr marL="68400" marR="36000" marT="72000" marB="108000" anchor="ctr">
                      <a:lnL w="12700" cap="flat" cmpd="sng" algn="ctr">
                        <a:noFill/>
                        <a:prstDash val="solid"/>
                        <a:round/>
                        <a:headEnd type="none" w="med" len="med"/>
                        <a:tailEnd type="none" w="med" len="med"/>
                      </a:lnL>
                      <a:lnR w="12700" cap="flat" cmpd="sng" algn="ctr">
                        <a:solidFill>
                          <a:srgbClr val="C4E6DC"/>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E6DC"/>
                      </a:solidFill>
                    </a:tcPr>
                  </a:tc>
                  <a:extLst>
                    <a:ext uri="{0D108BD9-81ED-4DB2-BD59-A6C34878D82A}">
                      <a16:rowId xmlns:a16="http://schemas.microsoft.com/office/drawing/2014/main" val="10000"/>
                    </a:ext>
                  </a:extLst>
                </a:tr>
                <a:tr h="423868">
                  <a:tc>
                    <a:txBody>
                      <a:bodyPr/>
                      <a:lstStyle/>
                      <a:p>
                        <a:r>
                          <a:rPr lang="en-US">
                            <a:latin typeface="Arial"/>
                            <a:cs typeface="Arial"/>
                          </a:rPr>
                          <a:t>Why make healthy food and drink the new normal?</a:t>
                        </a:r>
                      </a:p>
                    </a:txBody>
                    <a:tcPr>
                      <a:lnL w="12700" cap="flat" cmpd="sng" algn="ctr">
                        <a:noFill/>
                        <a:prstDash val="solid"/>
                        <a:round/>
                        <a:headEnd type="none" w="med" len="med"/>
                        <a:tailEnd type="none" w="med" len="med"/>
                      </a:lnL>
                      <a:lnR w="12700" cap="flat" cmpd="sng" algn="ctr">
                        <a:solidFill>
                          <a:srgbClr val="C4E6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4E6D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6957928"/>
                    </a:ext>
                  </a:extLst>
                </a:tr>
                <a:tr h="423868">
                  <a:tc>
                    <a:txBody>
                      <a:bodyPr/>
                      <a:lstStyle/>
                      <a:p>
                        <a:pPr lvl="0">
                          <a:buNone/>
                        </a:pPr>
                        <a:r>
                          <a:rPr lang="en-US">
                            <a:latin typeface="Arial"/>
                            <a:cs typeface="Arial"/>
                          </a:rPr>
                          <a:t>Healthy food retail benefits</a:t>
                        </a:r>
                        <a:endParaRPr lang="en-US" dirty="0">
                          <a:latin typeface="Arial"/>
                          <a:cs typeface="Arial"/>
                        </a:endParaRPr>
                      </a:p>
                    </a:txBody>
                    <a:tcPr>
                      <a:lnL w="12700" cap="flat" cmpd="sng" algn="ctr">
                        <a:noFill/>
                        <a:prstDash val="solid"/>
                        <a:round/>
                        <a:headEnd type="none" w="med" len="med"/>
                        <a:tailEnd type="none" w="med" len="med"/>
                      </a:lnL>
                      <a:lnR w="12700" cap="flat" cmpd="sng" algn="ctr">
                        <a:solidFill>
                          <a:srgbClr val="C4E6DC"/>
                        </a:solidFill>
                        <a:prstDash val="solid"/>
                        <a:round/>
                        <a:headEnd type="none" w="med" len="med"/>
                        <a:tailEnd type="none" w="med" len="med"/>
                      </a:lnR>
                      <a:lnT w="12700" cap="flat" cmpd="sng" algn="ctr">
                        <a:solidFill>
                          <a:srgbClr val="C4E6DC"/>
                        </a:solidFill>
                        <a:prstDash val="solid"/>
                        <a:round/>
                        <a:headEnd type="none" w="med" len="med"/>
                        <a:tailEnd type="none" w="med" len="med"/>
                      </a:lnT>
                      <a:lnB w="12700" cap="flat" cmpd="sng" algn="ctr">
                        <a:solidFill>
                          <a:srgbClr val="C4E6D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2715635"/>
                    </a:ext>
                  </a:extLst>
                </a:tr>
                <a:tr h="423868">
                  <a:tc>
                    <a:txBody>
                      <a:bodyPr/>
                      <a:lstStyle/>
                      <a:p>
                        <a:r>
                          <a:rPr lang="en-AU">
                            <a:latin typeface="Arial"/>
                            <a:cs typeface="Arial"/>
                          </a:rPr>
                          <a:t>The Healthy</a:t>
                        </a:r>
                        <a:r>
                          <a:rPr lang="en-AU" baseline="0">
                            <a:latin typeface="Arial"/>
                            <a:cs typeface="Arial"/>
                          </a:rPr>
                          <a:t> Choices guidelines</a:t>
                        </a:r>
                        <a:endParaRPr lang="en-AU">
                          <a:latin typeface="Arial"/>
                          <a:cs typeface="Arial"/>
                        </a:endParaRPr>
                      </a:p>
                    </a:txBody>
                    <a:tcPr>
                      <a:lnL w="12700" cap="flat" cmpd="sng" algn="ctr">
                        <a:noFill/>
                        <a:prstDash val="solid"/>
                        <a:round/>
                        <a:headEnd type="none" w="med" len="med"/>
                        <a:tailEnd type="none" w="med" len="med"/>
                      </a:lnL>
                      <a:lnR w="12700" cap="flat" cmpd="sng" algn="ctr">
                        <a:solidFill>
                          <a:srgbClr val="C4E6DC"/>
                        </a:solidFill>
                        <a:prstDash val="solid"/>
                        <a:round/>
                        <a:headEnd type="none" w="med" len="med"/>
                        <a:tailEnd type="none" w="med" len="med"/>
                      </a:lnR>
                      <a:lnT w="12700" cap="flat" cmpd="sng" algn="ctr">
                        <a:solidFill>
                          <a:srgbClr val="C4E6DC"/>
                        </a:solidFill>
                        <a:prstDash val="solid"/>
                        <a:round/>
                        <a:headEnd type="none" w="med" len="med"/>
                        <a:tailEnd type="none" w="med" len="med"/>
                      </a:lnT>
                      <a:lnB w="12700" cap="flat" cmpd="sng" algn="ctr">
                        <a:solidFill>
                          <a:srgbClr val="C4E6D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423868">
                  <a:tc>
                    <a:txBody>
                      <a:bodyPr/>
                      <a:lstStyle/>
                      <a:p>
                        <a:r>
                          <a:rPr lang="en-AU">
                            <a:latin typeface="Arial"/>
                            <a:cs typeface="Arial"/>
                          </a:rPr>
                          <a:t>Drinks classifications</a:t>
                        </a:r>
                      </a:p>
                    </a:txBody>
                    <a:tcPr>
                      <a:lnL w="12700" cap="flat" cmpd="sng" algn="ctr">
                        <a:noFill/>
                        <a:prstDash val="solid"/>
                        <a:round/>
                        <a:headEnd type="none" w="med" len="med"/>
                        <a:tailEnd type="none" w="med" len="med"/>
                      </a:lnL>
                      <a:lnR w="12700" cap="flat" cmpd="sng" algn="ctr">
                        <a:solidFill>
                          <a:srgbClr val="C4E6DC"/>
                        </a:solidFill>
                        <a:prstDash val="solid"/>
                        <a:round/>
                        <a:headEnd type="none" w="med" len="med"/>
                        <a:tailEnd type="none" w="med" len="med"/>
                      </a:lnR>
                      <a:lnT w="12700" cap="flat" cmpd="sng" algn="ctr">
                        <a:solidFill>
                          <a:srgbClr val="C4E6DC"/>
                        </a:solidFill>
                        <a:prstDash val="solid"/>
                        <a:round/>
                        <a:headEnd type="none" w="med" len="med"/>
                        <a:tailEnd type="none" w="med" len="med"/>
                      </a:lnT>
                      <a:lnB w="12700" cap="flat" cmpd="sng" algn="ctr">
                        <a:solidFill>
                          <a:srgbClr val="C4E6D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23868">
                  <a:tc>
                    <a:txBody>
                      <a:bodyPr/>
                      <a:lstStyle/>
                      <a:p>
                        <a:r>
                          <a:rPr lang="en-AU">
                            <a:latin typeface="Arial"/>
                            <a:cs typeface="Arial"/>
                          </a:rPr>
                          <a:t>Simple swaps to make</a:t>
                        </a:r>
                      </a:p>
                    </a:txBody>
                    <a:tcPr>
                      <a:lnL w="12700" cap="flat" cmpd="sng" algn="ctr">
                        <a:noFill/>
                        <a:prstDash val="solid"/>
                        <a:round/>
                        <a:headEnd type="none" w="med" len="med"/>
                        <a:tailEnd type="none" w="med" len="med"/>
                      </a:lnL>
                      <a:lnR w="12700" cap="flat" cmpd="sng" algn="ctr">
                        <a:solidFill>
                          <a:srgbClr val="C4E6DC"/>
                        </a:solidFill>
                        <a:prstDash val="solid"/>
                        <a:round/>
                        <a:headEnd type="none" w="med" len="med"/>
                        <a:tailEnd type="none" w="med" len="med"/>
                      </a:lnR>
                      <a:lnT w="12700" cap="flat" cmpd="sng" algn="ctr">
                        <a:solidFill>
                          <a:srgbClr val="C4E6DC"/>
                        </a:solidFill>
                        <a:prstDash val="solid"/>
                        <a:round/>
                        <a:headEnd type="none" w="med" len="med"/>
                        <a:tailEnd type="none" w="med" len="med"/>
                      </a:lnT>
                      <a:lnB w="12700" cap="flat" cmpd="sng" algn="ctr">
                        <a:solidFill>
                          <a:srgbClr val="C4E6D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19707">
                  <a:tc>
                    <a:txBody>
                      <a:bodyPr/>
                      <a:lstStyle/>
                      <a:p>
                        <a:r>
                          <a:rPr lang="en-AU">
                            <a:latin typeface="Arial"/>
                            <a:cs typeface="Arial"/>
                          </a:rPr>
                          <a:t>Using</a:t>
                        </a:r>
                        <a:r>
                          <a:rPr lang="en-AU" baseline="0" dirty="0">
                            <a:latin typeface="Arial"/>
                            <a:cs typeface="Arial"/>
                          </a:rPr>
                          <a:t> </a:t>
                        </a:r>
                        <a:r>
                          <a:rPr lang="en-AU" baseline="0" err="1">
                            <a:latin typeface="Arial"/>
                            <a:cs typeface="Arial"/>
                          </a:rPr>
                          <a:t>FoodChecker</a:t>
                        </a:r>
                        <a:r>
                          <a:rPr lang="en-AU" baseline="0">
                            <a:latin typeface="Arial"/>
                            <a:cs typeface="Arial"/>
                          </a:rPr>
                          <a:t> to identify healthier drinks</a:t>
                        </a:r>
                        <a:endParaRPr lang="en-AU">
                          <a:latin typeface="Arial"/>
                          <a:cs typeface="Arial"/>
                        </a:endParaRPr>
                      </a:p>
                    </a:txBody>
                    <a:tcPr>
                      <a:lnL w="12700" cap="flat" cmpd="sng" algn="ctr">
                        <a:noFill/>
                        <a:prstDash val="solid"/>
                        <a:round/>
                        <a:headEnd type="none" w="med" len="med"/>
                        <a:tailEnd type="none" w="med" len="med"/>
                      </a:lnL>
                      <a:lnR w="12700" cap="flat" cmpd="sng" algn="ctr">
                        <a:solidFill>
                          <a:srgbClr val="C4E6DC"/>
                        </a:solidFill>
                        <a:prstDash val="solid"/>
                        <a:round/>
                        <a:headEnd type="none" w="med" len="med"/>
                        <a:tailEnd type="none" w="med" len="med"/>
                      </a:lnR>
                      <a:lnT w="12700" cap="flat" cmpd="sng" algn="ctr">
                        <a:solidFill>
                          <a:srgbClr val="C4E6DC"/>
                        </a:solidFill>
                        <a:prstDash val="solid"/>
                        <a:round/>
                        <a:headEnd type="none" w="med" len="med"/>
                        <a:tailEnd type="none" w="med" len="med"/>
                      </a:lnT>
                      <a:lnB w="12700" cap="flat" cmpd="sng" algn="ctr">
                        <a:solidFill>
                          <a:srgbClr val="C4E6D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423868">
                  <a:tc>
                    <a:txBody>
                      <a:bodyPr/>
                      <a:lstStyle/>
                      <a:p>
                        <a:r>
                          <a:rPr lang="en-AU">
                            <a:latin typeface="Arial"/>
                            <a:cs typeface="Arial"/>
                          </a:rPr>
                          <a:t>Promoting healthier</a:t>
                        </a:r>
                        <a:r>
                          <a:rPr lang="en-AU" baseline="0">
                            <a:latin typeface="Arial"/>
                            <a:cs typeface="Arial"/>
                          </a:rPr>
                          <a:t> options</a:t>
                        </a:r>
                        <a:endParaRPr lang="en-AU">
                          <a:latin typeface="Arial"/>
                          <a:cs typeface="Arial"/>
                        </a:endParaRPr>
                      </a:p>
                    </a:txBody>
                    <a:tcPr>
                      <a:lnL w="12700" cap="flat" cmpd="sng" algn="ctr">
                        <a:noFill/>
                        <a:prstDash val="solid"/>
                        <a:round/>
                        <a:headEnd type="none" w="med" len="med"/>
                        <a:tailEnd type="none" w="med" len="med"/>
                      </a:lnL>
                      <a:lnR w="12700" cap="flat" cmpd="sng" algn="ctr">
                        <a:solidFill>
                          <a:srgbClr val="C4E6DC"/>
                        </a:solidFill>
                        <a:prstDash val="solid"/>
                        <a:round/>
                        <a:headEnd type="none" w="med" len="med"/>
                        <a:tailEnd type="none" w="med" len="med"/>
                      </a:lnR>
                      <a:lnT w="12700" cap="flat" cmpd="sng" algn="ctr">
                        <a:solidFill>
                          <a:srgbClr val="C4E6DC"/>
                        </a:solidFill>
                        <a:prstDash val="solid"/>
                        <a:round/>
                        <a:headEnd type="none" w="med" len="med"/>
                        <a:tailEnd type="none" w="med" len="med"/>
                      </a:lnT>
                      <a:lnB w="12700" cap="flat" cmpd="sng" algn="ctr">
                        <a:solidFill>
                          <a:srgbClr val="C4E6D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423868">
                  <a:tc>
                    <a:txBody>
                      <a:bodyPr/>
                      <a:lstStyle/>
                      <a:p>
                        <a:r>
                          <a:rPr lang="en-AU">
                            <a:latin typeface="Arial"/>
                            <a:cs typeface="Arial"/>
                          </a:rPr>
                          <a:t>Where to</a:t>
                        </a:r>
                        <a:r>
                          <a:rPr lang="en-AU" baseline="0">
                            <a:latin typeface="Arial"/>
                            <a:cs typeface="Arial"/>
                          </a:rPr>
                          <a:t> get support</a:t>
                        </a:r>
                        <a:endParaRPr lang="en-AU">
                          <a:latin typeface="Arial"/>
                          <a:cs typeface="Arial"/>
                        </a:endParaRPr>
                      </a:p>
                    </a:txBody>
                    <a:tcPr>
                      <a:lnL w="12700" cap="flat" cmpd="sng" algn="ctr">
                        <a:noFill/>
                        <a:prstDash val="solid"/>
                        <a:round/>
                        <a:headEnd type="none" w="med" len="med"/>
                        <a:tailEnd type="none" w="med" len="med"/>
                      </a:lnL>
                      <a:lnR w="12700" cap="flat" cmpd="sng" algn="ctr">
                        <a:solidFill>
                          <a:srgbClr val="C4E6DC"/>
                        </a:solidFill>
                        <a:prstDash val="solid"/>
                        <a:round/>
                        <a:headEnd type="none" w="med" len="med"/>
                        <a:tailEnd type="none" w="med" len="med"/>
                      </a:lnR>
                      <a:lnT w="12700" cap="flat" cmpd="sng" algn="ctr">
                        <a:solidFill>
                          <a:srgbClr val="C4E6DC"/>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bl>
            </a:graphicData>
          </a:graphic>
        </p:graphicFrame>
        <p:sp>
          <p:nvSpPr>
            <p:cNvPr id="6" name="TextBox 5">
              <a:extLst>
                <a:ext uri="{FF2B5EF4-FFF2-40B4-BE49-F238E27FC236}">
                  <a16:creationId xmlns:a16="http://schemas.microsoft.com/office/drawing/2014/main" id="{B2E8BB71-8C88-4F3D-944F-64A722600FEB}"/>
                </a:ext>
              </a:extLst>
            </p:cNvPr>
            <p:cNvSpPr txBox="1"/>
            <p:nvPr/>
          </p:nvSpPr>
          <p:spPr>
            <a:xfrm>
              <a:off x="2733700" y="1692300"/>
              <a:ext cx="5786040" cy="307777"/>
            </a:xfrm>
            <a:prstGeom prst="rect">
              <a:avLst/>
            </a:prstGeom>
            <a:noFill/>
          </p:spPr>
          <p:txBody>
            <a:bodyPr wrap="square" lIns="0" tIns="0" rIns="0" bIns="0" rtlCol="0">
              <a:spAutoFit/>
            </a:bodyPr>
            <a:lstStyle/>
            <a:p>
              <a:pPr defTabSz="457200" eaLnBrk="0" fontAlgn="base" hangingPunct="0">
                <a:spcBef>
                  <a:spcPct val="0"/>
                </a:spcBef>
                <a:spcAft>
                  <a:spcPct val="0"/>
                </a:spcAft>
              </a:pPr>
              <a:endParaRPr lang="en-US" sz="2000" b="1">
                <a:solidFill>
                  <a:srgbClr val="224099"/>
                </a:solidFill>
                <a:latin typeface="Arial" charset="0"/>
                <a:ea typeface="ＭＳ Ｐゴシック" charset="0"/>
              </a:endParaRPr>
            </a:p>
          </p:txBody>
        </p:sp>
      </p:grpSp>
    </p:spTree>
    <p:extLst>
      <p:ext uri="{BB962C8B-B14F-4D97-AF65-F5344CB8AC3E}">
        <p14:creationId xmlns:p14="http://schemas.microsoft.com/office/powerpoint/2010/main" val="1124132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3D02-7D77-4779-B02D-7445B89D5356}"/>
              </a:ext>
            </a:extLst>
          </p:cNvPr>
          <p:cNvSpPr>
            <a:spLocks noGrp="1"/>
          </p:cNvSpPr>
          <p:nvPr>
            <p:ph type="title"/>
          </p:nvPr>
        </p:nvSpPr>
        <p:spPr/>
        <p:txBody>
          <a:bodyPr/>
          <a:lstStyle/>
          <a:p>
            <a:r>
              <a:rPr lang="en-US"/>
              <a:t>Contact the Healthy Eating Advisory Service </a:t>
            </a:r>
            <a:endParaRPr lang="en-AU"/>
          </a:p>
        </p:txBody>
      </p:sp>
      <p:sp>
        <p:nvSpPr>
          <p:cNvPr id="3" name="Content Placeholder 2">
            <a:extLst>
              <a:ext uri="{FF2B5EF4-FFF2-40B4-BE49-F238E27FC236}">
                <a16:creationId xmlns:a16="http://schemas.microsoft.com/office/drawing/2014/main" id="{E3320B2E-79B2-4D76-A3E1-E7C16EF1ECC7}"/>
              </a:ext>
            </a:extLst>
          </p:cNvPr>
          <p:cNvSpPr>
            <a:spLocks noGrp="1"/>
          </p:cNvSpPr>
          <p:nvPr>
            <p:ph idx="1"/>
          </p:nvPr>
        </p:nvSpPr>
        <p:spPr/>
        <p:txBody>
          <a:bodyPr/>
          <a:lstStyle/>
          <a:p>
            <a:pPr indent="0" algn="ctr">
              <a:buNone/>
            </a:pPr>
            <a:r>
              <a:rPr lang="en-AU" altLang="en-US" sz="2800">
                <a:ea typeface="Geneva" pitchFamily="1" charset="-128"/>
              </a:rPr>
              <a:t>www.heas.health.vic.gov.au</a:t>
            </a:r>
          </a:p>
          <a:p>
            <a:pPr indent="0" algn="ctr">
              <a:buNone/>
            </a:pPr>
            <a:r>
              <a:rPr lang="en-AU" altLang="en-US" sz="2800">
                <a:ea typeface="Geneva" pitchFamily="1" charset="-128"/>
              </a:rPr>
              <a:t>1300 22 52 88</a:t>
            </a:r>
          </a:p>
          <a:p>
            <a:pPr indent="0" algn="ctr">
              <a:buNone/>
            </a:pPr>
            <a:r>
              <a:rPr lang="en-AU" altLang="en-US" sz="2800">
                <a:ea typeface="Geneva" pitchFamily="1" charset="-128"/>
                <a:hlinkClick r:id="rId3"/>
              </a:rPr>
              <a:t>heas@nutritionaustralia.org</a:t>
            </a:r>
            <a:r>
              <a:rPr lang="en-AU" altLang="en-US" sz="2800">
                <a:ea typeface="Geneva" pitchFamily="1" charset="-128"/>
              </a:rPr>
              <a:t> </a:t>
            </a:r>
          </a:p>
          <a:p>
            <a:endParaRPr lang="en-AU"/>
          </a:p>
        </p:txBody>
      </p:sp>
    </p:spTree>
    <p:extLst>
      <p:ext uri="{BB962C8B-B14F-4D97-AF65-F5344CB8AC3E}">
        <p14:creationId xmlns:p14="http://schemas.microsoft.com/office/powerpoint/2010/main" val="367426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6E57-CE34-4BDE-B91E-7DC4D581CE4E}"/>
              </a:ext>
            </a:extLst>
          </p:cNvPr>
          <p:cNvSpPr>
            <a:spLocks noGrp="1"/>
          </p:cNvSpPr>
          <p:nvPr>
            <p:ph type="title"/>
          </p:nvPr>
        </p:nvSpPr>
        <p:spPr/>
        <p:txBody>
          <a:bodyPr/>
          <a:lstStyle/>
          <a:p>
            <a:r>
              <a:rPr lang="en-US"/>
              <a:t>Why make healthy food and drink the new normal?</a:t>
            </a:r>
            <a:endParaRPr lang="en-AU"/>
          </a:p>
        </p:txBody>
      </p:sp>
      <p:sp>
        <p:nvSpPr>
          <p:cNvPr id="3" name="Content Placeholder 2">
            <a:extLst>
              <a:ext uri="{FF2B5EF4-FFF2-40B4-BE49-F238E27FC236}">
                <a16:creationId xmlns:a16="http://schemas.microsoft.com/office/drawing/2014/main" id="{6FB52A13-64F8-4729-AC01-2C8539AFDB35}"/>
              </a:ext>
            </a:extLst>
          </p:cNvPr>
          <p:cNvSpPr>
            <a:spLocks noGrp="1"/>
          </p:cNvSpPr>
          <p:nvPr>
            <p:ph idx="1"/>
          </p:nvPr>
        </p:nvSpPr>
        <p:spPr/>
        <p:txBody>
          <a:bodyPr vert="horz" lIns="91440" tIns="45720" rIns="91440" bIns="45720" rtlCol="0" anchor="t">
            <a:normAutofit/>
          </a:bodyPr>
          <a:lstStyle/>
          <a:p>
            <a:pPr fontAlgn="base"/>
            <a:endParaRPr lang="en-AU">
              <a:solidFill>
                <a:srgbClr val="000000"/>
              </a:solidFill>
              <a:ea typeface="Times New Roman" panose="02020603050405020304" pitchFamily="18" charset="0"/>
            </a:endParaRPr>
          </a:p>
          <a:p>
            <a:pPr>
              <a:tabLst>
                <a:tab pos="457200" algn="l"/>
              </a:tabLst>
            </a:pPr>
            <a:r>
              <a:rPr lang="en-AU" dirty="0">
                <a:ea typeface="Times New Roman" panose="02020603050405020304" pitchFamily="18" charset="0"/>
                <a:cs typeface="Calibri"/>
              </a:rPr>
              <a:t>More than one in five Victorian adults drink sugar-sweetened or diet soft drinks daily</a:t>
            </a:r>
            <a:endParaRPr lang="en-AU">
              <a:ea typeface="Times New Roman" panose="02020603050405020304" pitchFamily="18" charset="0"/>
              <a:cs typeface="Calibri"/>
            </a:endParaRPr>
          </a:p>
          <a:p>
            <a:pPr>
              <a:tabLst>
                <a:tab pos="457200" algn="l"/>
              </a:tabLst>
            </a:pPr>
            <a:r>
              <a:rPr lang="en-AU">
                <a:ea typeface="Times New Roman" panose="02020603050405020304" pitchFamily="18" charset="0"/>
                <a:cs typeface="Calibri"/>
              </a:rPr>
              <a:t>Over one third of Victorians daily energy intake is from discretionary food and drinks (high in energy with little nutritional value)</a:t>
            </a:r>
            <a:endParaRPr lang="en-AU">
              <a:cs typeface="Calibri"/>
            </a:endParaRPr>
          </a:p>
          <a:p>
            <a:pPr>
              <a:tabLst>
                <a:tab pos="457200" algn="l"/>
              </a:tabLst>
            </a:pPr>
            <a:r>
              <a:rPr lang="en-AU">
                <a:ea typeface="+mn-lt"/>
                <a:cs typeface="+mn-lt"/>
              </a:rPr>
              <a:t>Unhealthy food and drinks are often heavily promoted and easily available in retail settings </a:t>
            </a:r>
            <a:endParaRPr lang="en-AU" dirty="0">
              <a:ea typeface="+mn-lt"/>
              <a:cs typeface="+mn-lt"/>
            </a:endParaRPr>
          </a:p>
          <a:p>
            <a:pPr>
              <a:tabLst>
                <a:tab pos="457200" algn="l"/>
              </a:tabLst>
            </a:pPr>
            <a:r>
              <a:rPr lang="en-AU" dirty="0">
                <a:ea typeface="+mn-lt"/>
                <a:cs typeface="+mn-lt"/>
              </a:rPr>
              <a:t>Poor diet is a key risk factor for obesity, cardiovascular diseases, type 2 diabetes, and several cancers </a:t>
            </a:r>
            <a:endParaRPr lang="en-AU" dirty="0">
              <a:ea typeface="Geneva"/>
              <a:cs typeface="Calibri"/>
            </a:endParaRPr>
          </a:p>
          <a:p>
            <a:pPr>
              <a:tabLst>
                <a:tab pos="457200" algn="l"/>
              </a:tabLst>
            </a:pPr>
            <a:endParaRPr lang="en-AU">
              <a:ea typeface="Geneva" charset="-128"/>
              <a:cs typeface="Calibri"/>
            </a:endParaRPr>
          </a:p>
          <a:p>
            <a:pPr>
              <a:tabLst>
                <a:tab pos="457200" algn="l"/>
              </a:tabLst>
            </a:pPr>
            <a:endParaRPr lang="en-AU">
              <a:ea typeface="Geneva" charset="-128"/>
              <a:cs typeface="Calibri"/>
            </a:endParaRPr>
          </a:p>
          <a:p>
            <a:pPr marL="0" indent="0">
              <a:buNone/>
              <a:tabLst>
                <a:tab pos="457200" algn="l"/>
              </a:tabLst>
            </a:pPr>
            <a:endParaRPr lang="en-AU">
              <a:ea typeface="Geneva" charset="-128"/>
              <a:cs typeface="Calibri"/>
            </a:endParaRPr>
          </a:p>
          <a:p>
            <a:pPr>
              <a:tabLst>
                <a:tab pos="457200" algn="l"/>
              </a:tabLst>
            </a:pPr>
            <a:endParaRPr lang="en-AU">
              <a:ea typeface="Geneva" charset="-128"/>
              <a:cs typeface="Calibri"/>
            </a:endParaRPr>
          </a:p>
          <a:p>
            <a:pPr marL="0" indent="0">
              <a:buSzPts val="1000"/>
              <a:buNone/>
              <a:tabLst>
                <a:tab pos="457200" algn="l"/>
              </a:tabLst>
            </a:pPr>
            <a:endParaRPr lang="en-AU">
              <a:ea typeface="Geneva" charset="-128"/>
              <a:cs typeface="Calibri"/>
            </a:endParaRPr>
          </a:p>
          <a:p>
            <a:pPr>
              <a:buSzPts val="1000"/>
              <a:tabLst>
                <a:tab pos="457200" algn="l"/>
              </a:tabLst>
            </a:pPr>
            <a:endParaRPr lang="en-AU">
              <a:ea typeface="Geneva" charset="-128"/>
              <a:cs typeface="Calibri"/>
            </a:endParaRPr>
          </a:p>
          <a:p>
            <a:pPr fontAlgn="base">
              <a:buSzPts val="1000"/>
              <a:tabLst>
                <a:tab pos="457200" algn="l"/>
              </a:tabLst>
            </a:pPr>
            <a:endParaRPr lang="en-AU">
              <a:ea typeface="Geneva" charset="-128"/>
              <a:cs typeface="Calibri"/>
            </a:endParaRPr>
          </a:p>
          <a:p>
            <a:pPr marL="0" indent="0" fontAlgn="base">
              <a:buSzPts val="1000"/>
              <a:buNone/>
              <a:tabLst>
                <a:tab pos="457200" algn="l"/>
              </a:tabLst>
            </a:pPr>
            <a:endParaRPr lang="en-US">
              <a:ea typeface="Geneva" charset="-128"/>
              <a:cs typeface="Calibri"/>
            </a:endParaRPr>
          </a:p>
        </p:txBody>
      </p:sp>
    </p:spTree>
    <p:extLst>
      <p:ext uri="{BB962C8B-B14F-4D97-AF65-F5344CB8AC3E}">
        <p14:creationId xmlns:p14="http://schemas.microsoft.com/office/powerpoint/2010/main" val="26558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2D76-C38D-4412-8D54-E14C2BCC44A1}"/>
              </a:ext>
            </a:extLst>
          </p:cNvPr>
          <p:cNvSpPr>
            <a:spLocks noGrp="1"/>
          </p:cNvSpPr>
          <p:nvPr>
            <p:ph type="title"/>
          </p:nvPr>
        </p:nvSpPr>
        <p:spPr/>
        <p:txBody>
          <a:bodyPr/>
          <a:lstStyle/>
          <a:p>
            <a:r>
              <a:rPr lang="en-US"/>
              <a:t>Healthy food retail benefits</a:t>
            </a:r>
            <a:endParaRPr lang="en-US">
              <a:cs typeface="Calibri Light"/>
            </a:endParaRPr>
          </a:p>
        </p:txBody>
      </p:sp>
      <p:sp>
        <p:nvSpPr>
          <p:cNvPr id="3" name="Content Placeholder 2">
            <a:extLst>
              <a:ext uri="{FF2B5EF4-FFF2-40B4-BE49-F238E27FC236}">
                <a16:creationId xmlns:a16="http://schemas.microsoft.com/office/drawing/2014/main" id="{C0CDA173-8720-44A2-B4D6-4BE5E49EDF90}"/>
              </a:ext>
            </a:extLst>
          </p:cNvPr>
          <p:cNvSpPr>
            <a:spLocks noGrp="1"/>
          </p:cNvSpPr>
          <p:nvPr>
            <p:ph idx="1"/>
          </p:nvPr>
        </p:nvSpPr>
        <p:spPr/>
        <p:txBody>
          <a:bodyPr vert="horz" lIns="91440" tIns="45720" rIns="91440" bIns="45720" rtlCol="0" anchor="t">
            <a:normAutofit/>
          </a:bodyPr>
          <a:lstStyle/>
          <a:p>
            <a:pPr marL="342900" lvl="0" indent="-342900">
              <a:lnSpc>
                <a:spcPct val="107000"/>
              </a:lnSpc>
              <a:buFont typeface="Symbol" panose="05050102010706020507" pitchFamily="18" charset="2"/>
              <a:buChar char=""/>
            </a:pPr>
            <a:endParaRPr lang="en-AU" sz="280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Symbol" panose="05050102010706020507" pitchFamily="18" charset="2"/>
              <a:buChar char=""/>
            </a:pPr>
            <a:r>
              <a:rPr lang="en-AU">
                <a:solidFill>
                  <a:srgbClr val="444444"/>
                </a:solidFill>
                <a:latin typeface="Calibri"/>
                <a:ea typeface="Calibri" panose="020F0502020204030204" pitchFamily="34" charset="0"/>
                <a:cs typeface="Calibri"/>
              </a:rPr>
              <a:t>Support health and wellbeing in your community</a:t>
            </a:r>
          </a:p>
          <a:p>
            <a:pPr marL="342900" indent="-342900">
              <a:lnSpc>
                <a:spcPct val="107000"/>
              </a:lnSpc>
              <a:buFont typeface="Symbol" panose="05050102010706020507" pitchFamily="18" charset="2"/>
              <a:buChar char=""/>
            </a:pPr>
            <a:r>
              <a:rPr lang="en-AU">
                <a:solidFill>
                  <a:srgbClr val="444444"/>
                </a:solidFill>
                <a:latin typeface="Calibri"/>
                <a:ea typeface="Calibri" panose="020F0502020204030204" pitchFamily="34" charset="0"/>
                <a:cs typeface="Calibri"/>
              </a:rPr>
              <a:t>Be a leader in promoting good health </a:t>
            </a:r>
            <a:endParaRPr lang="en-AU" dirty="0">
              <a:solidFill>
                <a:srgbClr val="444444"/>
              </a:solidFill>
              <a:latin typeface="Calibri"/>
              <a:ea typeface="Calibri" panose="020F0502020204030204" pitchFamily="34" charset="0"/>
              <a:cs typeface="Calibri"/>
            </a:endParaRPr>
          </a:p>
          <a:p>
            <a:pPr marL="342900" indent="-342900">
              <a:lnSpc>
                <a:spcPct val="107000"/>
              </a:lnSpc>
              <a:buFont typeface="Symbol" panose="05050102010706020507" pitchFamily="18" charset="2"/>
              <a:buChar char=""/>
            </a:pPr>
            <a:r>
              <a:rPr lang="en-AU">
                <a:solidFill>
                  <a:srgbClr val="444444"/>
                </a:solidFill>
                <a:latin typeface="Calibri"/>
                <a:ea typeface="Calibri" panose="020F0502020204030204" pitchFamily="34" charset="0"/>
                <a:cs typeface="Calibri"/>
              </a:rPr>
              <a:t>Opportunities for creating new menus that appeal to customers</a:t>
            </a:r>
            <a:endParaRPr lang="en-AU" dirty="0">
              <a:solidFill>
                <a:srgbClr val="444444"/>
              </a:solidFill>
              <a:latin typeface="Calibri"/>
              <a:ea typeface="Calibri" panose="020F0502020204030204" pitchFamily="34" charset="0"/>
              <a:cs typeface="Calibri"/>
            </a:endParaRPr>
          </a:p>
          <a:p>
            <a:pPr marL="342900" indent="-342900">
              <a:lnSpc>
                <a:spcPct val="107000"/>
              </a:lnSpc>
              <a:buFont typeface="Symbol" panose="05050102010706020507" pitchFamily="18" charset="2"/>
              <a:buChar char=""/>
            </a:pPr>
            <a:r>
              <a:rPr lang="en-US">
                <a:solidFill>
                  <a:srgbClr val="000000"/>
                </a:solidFill>
                <a:latin typeface="Calibri"/>
                <a:ea typeface="Calibri" panose="020F0502020204030204" pitchFamily="34" charset="0"/>
                <a:cs typeface="Calibri"/>
              </a:rPr>
              <a:t>There is public support and expectation for </a:t>
            </a:r>
            <a:r>
              <a:rPr lang="en-US" sz="2800">
                <a:solidFill>
                  <a:srgbClr val="000000"/>
                </a:solidFill>
                <a:effectLst/>
                <a:latin typeface="Calibri"/>
                <a:ea typeface="Calibri" panose="020F0502020204030204" pitchFamily="34" charset="0"/>
                <a:cs typeface="Calibri"/>
              </a:rPr>
              <a:t>healthy food </a:t>
            </a:r>
            <a:r>
              <a:rPr lang="en-US">
                <a:solidFill>
                  <a:srgbClr val="000000"/>
                </a:solidFill>
                <a:latin typeface="Calibri"/>
                <a:ea typeface="Calibri" panose="020F0502020204030204" pitchFamily="34" charset="0"/>
                <a:cs typeface="Calibri"/>
              </a:rPr>
              <a:t>and drinks in </a:t>
            </a:r>
            <a:r>
              <a:rPr lang="en-US" sz="2800">
                <a:solidFill>
                  <a:srgbClr val="000000"/>
                </a:solidFill>
                <a:effectLst/>
                <a:latin typeface="Calibri"/>
                <a:ea typeface="Calibri" panose="020F0502020204030204" pitchFamily="34" charset="0"/>
                <a:cs typeface="Calibri"/>
              </a:rPr>
              <a:t>community facilities</a:t>
            </a:r>
            <a:endParaRPr lang="en-AU" sz="2800">
              <a:effectLst/>
              <a:latin typeface="Calibri"/>
              <a:ea typeface="Calibri" panose="020F0502020204030204" pitchFamily="34" charset="0"/>
              <a:cs typeface="Calibri"/>
            </a:endParaRPr>
          </a:p>
          <a:p>
            <a:pPr marL="342900" indent="-342900">
              <a:lnSpc>
                <a:spcPct val="107000"/>
              </a:lnSpc>
              <a:buFont typeface="Symbol" panose="05050102010706020507" pitchFamily="18" charset="2"/>
              <a:buChar char=""/>
            </a:pPr>
            <a:endParaRPr lang="en-US" dirty="0">
              <a:solidFill>
                <a:srgbClr val="000000"/>
              </a:solidFill>
              <a:cs typeface="Calibri"/>
            </a:endParaRPr>
          </a:p>
          <a:p>
            <a:pPr marL="0" indent="0">
              <a:lnSpc>
                <a:spcPct val="107000"/>
              </a:lnSpc>
              <a:buNone/>
            </a:pPr>
            <a:endParaRPr lang="en-AU" dirty="0">
              <a:solidFill>
                <a:srgbClr val="444444"/>
              </a:solidFill>
              <a:cs typeface="Calibri"/>
            </a:endParaRPr>
          </a:p>
          <a:p>
            <a:endParaRPr lang="en-AU">
              <a:cs typeface="Calibri" panose="020F0502020204030204"/>
            </a:endParaRPr>
          </a:p>
        </p:txBody>
      </p:sp>
    </p:spTree>
    <p:extLst>
      <p:ext uri="{BB962C8B-B14F-4D97-AF65-F5344CB8AC3E}">
        <p14:creationId xmlns:p14="http://schemas.microsoft.com/office/powerpoint/2010/main" val="2916506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0EA0-5BA4-4D4F-A37F-4EDDCAC4C2F1}"/>
              </a:ext>
            </a:extLst>
          </p:cNvPr>
          <p:cNvSpPr>
            <a:spLocks noGrp="1"/>
          </p:cNvSpPr>
          <p:nvPr>
            <p:ph type="title"/>
          </p:nvPr>
        </p:nvSpPr>
        <p:spPr/>
        <p:txBody>
          <a:bodyPr/>
          <a:lstStyle/>
          <a:p>
            <a:r>
              <a:rPr lang="en-US"/>
              <a:t>The Healthy Choices Guidelines </a:t>
            </a:r>
            <a:endParaRPr lang="en-AU"/>
          </a:p>
        </p:txBody>
      </p:sp>
      <p:pic>
        <p:nvPicPr>
          <p:cNvPr id="4" name="Picture 2">
            <a:extLst>
              <a:ext uri="{FF2B5EF4-FFF2-40B4-BE49-F238E27FC236}">
                <a16:creationId xmlns:a16="http://schemas.microsoft.com/office/drawing/2014/main" id="{36C4FCD5-B537-48BE-B1A1-587B9B2BFE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54" b="8672"/>
          <a:stretch/>
        </p:blipFill>
        <p:spPr bwMode="auto">
          <a:xfrm>
            <a:off x="3830216" y="1474248"/>
            <a:ext cx="4186213" cy="522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07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4237-F53D-46A9-B178-A2B6DD2B254B}"/>
              </a:ext>
            </a:extLst>
          </p:cNvPr>
          <p:cNvSpPr>
            <a:spLocks noGrp="1"/>
          </p:cNvSpPr>
          <p:nvPr>
            <p:ph type="title"/>
          </p:nvPr>
        </p:nvSpPr>
        <p:spPr/>
        <p:txBody>
          <a:bodyPr/>
          <a:lstStyle/>
          <a:p>
            <a:r>
              <a:rPr lang="en-US"/>
              <a:t>Traffic light classification guide</a:t>
            </a:r>
            <a:endParaRPr lang="en-AU"/>
          </a:p>
        </p:txBody>
      </p:sp>
      <p:pic>
        <p:nvPicPr>
          <p:cNvPr id="4" name="Picture 3">
            <a:extLst>
              <a:ext uri="{FF2B5EF4-FFF2-40B4-BE49-F238E27FC236}">
                <a16:creationId xmlns:a16="http://schemas.microsoft.com/office/drawing/2014/main" id="{DAABCC6E-500C-405A-B39B-969751F6F7CB}"/>
              </a:ext>
            </a:extLst>
          </p:cNvPr>
          <p:cNvPicPr/>
          <p:nvPr/>
        </p:nvPicPr>
        <p:blipFill>
          <a:blip r:embed="rId3">
            <a:extLst>
              <a:ext uri="{28A0092B-C50C-407E-A947-70E740481C1C}">
                <a14:useLocalDpi xmlns:a14="http://schemas.microsoft.com/office/drawing/2010/main" val="0"/>
              </a:ext>
            </a:extLst>
          </a:blip>
          <a:stretch>
            <a:fillRect/>
          </a:stretch>
        </p:blipFill>
        <p:spPr>
          <a:xfrm>
            <a:off x="1283369" y="1977205"/>
            <a:ext cx="9208168" cy="4022541"/>
          </a:xfrm>
          <a:prstGeom prst="rect">
            <a:avLst/>
          </a:prstGeom>
        </p:spPr>
      </p:pic>
    </p:spTree>
    <p:extLst>
      <p:ext uri="{BB962C8B-B14F-4D97-AF65-F5344CB8AC3E}">
        <p14:creationId xmlns:p14="http://schemas.microsoft.com/office/powerpoint/2010/main" val="28406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EEAF-9506-4280-942D-B0F6887B3CA5}"/>
              </a:ext>
            </a:extLst>
          </p:cNvPr>
          <p:cNvSpPr>
            <a:spLocks noGrp="1"/>
          </p:cNvSpPr>
          <p:nvPr>
            <p:ph type="title"/>
          </p:nvPr>
        </p:nvSpPr>
        <p:spPr/>
        <p:txBody>
          <a:bodyPr/>
          <a:lstStyle/>
          <a:p>
            <a:r>
              <a:rPr lang="en-US"/>
              <a:t>Drinks classifications </a:t>
            </a:r>
            <a:endParaRPr lang="en-AU"/>
          </a:p>
        </p:txBody>
      </p:sp>
      <p:pic>
        <p:nvPicPr>
          <p:cNvPr id="4" name="Content Placeholder 3">
            <a:extLst>
              <a:ext uri="{FF2B5EF4-FFF2-40B4-BE49-F238E27FC236}">
                <a16:creationId xmlns:a16="http://schemas.microsoft.com/office/drawing/2014/main" id="{D8CED23B-C900-4C52-99BE-DBFC7FEEDE8B}"/>
              </a:ext>
            </a:extLst>
          </p:cNvPr>
          <p:cNvPicPr/>
          <p:nvPr/>
        </p:nvPicPr>
        <p:blipFill>
          <a:blip r:embed="rId3"/>
          <a:stretch>
            <a:fillRect/>
          </a:stretch>
        </p:blipFill>
        <p:spPr>
          <a:xfrm>
            <a:off x="1427748" y="1475873"/>
            <a:ext cx="9095874" cy="5165557"/>
          </a:xfrm>
          <a:prstGeom prst="rect">
            <a:avLst/>
          </a:prstGeom>
        </p:spPr>
      </p:pic>
    </p:spTree>
    <p:extLst>
      <p:ext uri="{BB962C8B-B14F-4D97-AF65-F5344CB8AC3E}">
        <p14:creationId xmlns:p14="http://schemas.microsoft.com/office/powerpoint/2010/main" val="415301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FCB0-D9AC-4D1C-95DB-32D96FD83096}"/>
              </a:ext>
            </a:extLst>
          </p:cNvPr>
          <p:cNvSpPr>
            <a:spLocks noGrp="1"/>
          </p:cNvSpPr>
          <p:nvPr>
            <p:ph type="title"/>
          </p:nvPr>
        </p:nvSpPr>
        <p:spPr/>
        <p:txBody>
          <a:bodyPr/>
          <a:lstStyle/>
          <a:p>
            <a:r>
              <a:rPr lang="en-US"/>
              <a:t>Swapping for healthier drinks </a:t>
            </a:r>
            <a:endParaRPr lang="en-AU"/>
          </a:p>
        </p:txBody>
      </p:sp>
      <p:pic>
        <p:nvPicPr>
          <p:cNvPr id="5" name="Content Placeholder 4">
            <a:extLst>
              <a:ext uri="{FF2B5EF4-FFF2-40B4-BE49-F238E27FC236}">
                <a16:creationId xmlns:a16="http://schemas.microsoft.com/office/drawing/2014/main" id="{6CFDD399-F59B-46EF-97B3-23C9F7B9B26C}"/>
              </a:ext>
            </a:extLst>
          </p:cNvPr>
          <p:cNvPicPr>
            <a:picLocks noGrp="1" noChangeAspect="1"/>
          </p:cNvPicPr>
          <p:nvPr>
            <p:ph idx="1"/>
          </p:nvPr>
        </p:nvPicPr>
        <p:blipFill>
          <a:blip r:embed="rId3"/>
          <a:stretch>
            <a:fillRect/>
          </a:stretch>
        </p:blipFill>
        <p:spPr>
          <a:xfrm>
            <a:off x="2779921" y="1514225"/>
            <a:ext cx="6632157" cy="4182342"/>
          </a:xfrm>
        </p:spPr>
      </p:pic>
    </p:spTree>
    <p:extLst>
      <p:ext uri="{BB962C8B-B14F-4D97-AF65-F5344CB8AC3E}">
        <p14:creationId xmlns:p14="http://schemas.microsoft.com/office/powerpoint/2010/main" val="261679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6DD30-78D8-433C-B413-021257BD5CD8}"/>
              </a:ext>
            </a:extLst>
          </p:cNvPr>
          <p:cNvSpPr>
            <a:spLocks noGrp="1"/>
          </p:cNvSpPr>
          <p:nvPr>
            <p:ph type="title"/>
          </p:nvPr>
        </p:nvSpPr>
        <p:spPr/>
        <p:txBody>
          <a:bodyPr/>
          <a:lstStyle/>
          <a:p>
            <a:r>
              <a:rPr lang="en-US" err="1"/>
              <a:t>FoodChecker</a:t>
            </a:r>
            <a:r>
              <a:rPr lang="en-US"/>
              <a:t>: online assessment tool </a:t>
            </a:r>
            <a:endParaRPr lang="en-AU"/>
          </a:p>
        </p:txBody>
      </p:sp>
      <p:pic>
        <p:nvPicPr>
          <p:cNvPr id="4" name="Picture 3">
            <a:extLst>
              <a:ext uri="{FF2B5EF4-FFF2-40B4-BE49-F238E27FC236}">
                <a16:creationId xmlns:a16="http://schemas.microsoft.com/office/drawing/2014/main" id="{491A64A3-769F-444A-93FC-4F543920675B}"/>
              </a:ext>
            </a:extLst>
          </p:cNvPr>
          <p:cNvPicPr/>
          <p:nvPr/>
        </p:nvPicPr>
        <p:blipFill>
          <a:blip r:embed="rId3"/>
          <a:stretch>
            <a:fillRect/>
          </a:stretch>
        </p:blipFill>
        <p:spPr>
          <a:xfrm>
            <a:off x="2549591" y="1616410"/>
            <a:ext cx="6722745" cy="4052386"/>
          </a:xfrm>
          <a:prstGeom prst="rect">
            <a:avLst/>
          </a:prstGeom>
        </p:spPr>
      </p:pic>
      <p:pic>
        <p:nvPicPr>
          <p:cNvPr id="7" name="Picture 6">
            <a:extLst>
              <a:ext uri="{FF2B5EF4-FFF2-40B4-BE49-F238E27FC236}">
                <a16:creationId xmlns:a16="http://schemas.microsoft.com/office/drawing/2014/main" id="{419EC341-7C59-4550-8981-460E921BF888}"/>
              </a:ext>
            </a:extLst>
          </p:cNvPr>
          <p:cNvPicPr>
            <a:picLocks noChangeAspect="1"/>
          </p:cNvPicPr>
          <p:nvPr/>
        </p:nvPicPr>
        <p:blipFill>
          <a:blip r:embed="rId4"/>
          <a:stretch>
            <a:fillRect/>
          </a:stretch>
        </p:blipFill>
        <p:spPr>
          <a:xfrm>
            <a:off x="3650581" y="5761038"/>
            <a:ext cx="4152900" cy="381000"/>
          </a:xfrm>
          <a:prstGeom prst="rect">
            <a:avLst/>
          </a:prstGeom>
        </p:spPr>
      </p:pic>
    </p:spTree>
    <p:extLst>
      <p:ext uri="{BB962C8B-B14F-4D97-AF65-F5344CB8AC3E}">
        <p14:creationId xmlns:p14="http://schemas.microsoft.com/office/powerpoint/2010/main" val="2369331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5670D07026034ABB0C64C9F967C4C1" ma:contentTypeVersion="11" ma:contentTypeDescription="Create a new document." ma:contentTypeScope="" ma:versionID="cbe59ba9e33255f3929e7a50458d12ab">
  <xsd:schema xmlns:xsd="http://www.w3.org/2001/XMLSchema" xmlns:xs="http://www.w3.org/2001/XMLSchema" xmlns:p="http://schemas.microsoft.com/office/2006/metadata/properties" xmlns:ns2="a56874c1-aa70-45e6-9b0e-3d09e981aca1" xmlns:ns3="955ac7da-211f-4fcf-9d66-6db381c77c28" targetNamespace="http://schemas.microsoft.com/office/2006/metadata/properties" ma:root="true" ma:fieldsID="ca6fe91653160a9ab1e5407e8f27b4dc" ns2:_="" ns3:_="">
    <xsd:import namespace="a56874c1-aa70-45e6-9b0e-3d09e981aca1"/>
    <xsd:import namespace="955ac7da-211f-4fcf-9d66-6db381c77c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6874c1-aa70-45e6-9b0e-3d09e981ac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5ac7da-211f-4fcf-9d66-6db381c77c2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49F74D-9204-4669-A09C-2592F8898C0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030B46E-5487-45A8-B515-04A371012FE9}">
  <ds:schemaRefs>
    <ds:schemaRef ds:uri="http://schemas.microsoft.com/sharepoint/v3/contenttype/forms"/>
  </ds:schemaRefs>
</ds:datastoreItem>
</file>

<file path=customXml/itemProps3.xml><?xml version="1.0" encoding="utf-8"?>
<ds:datastoreItem xmlns:ds="http://schemas.openxmlformats.org/officeDocument/2006/customXml" ds:itemID="{BF176474-C6FA-4B9E-97EC-0AE0DACBFF5B}">
  <ds:schemaRefs>
    <ds:schemaRef ds:uri="955ac7da-211f-4fcf-9d66-6db381c77c28"/>
    <ds:schemaRef ds:uri="a56874c1-aa70-45e6-9b0e-3d09e981ac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20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Today’s session </vt:lpstr>
      <vt:lpstr>Why make healthy food and drink the new normal?</vt:lpstr>
      <vt:lpstr>Healthy food retail benefits</vt:lpstr>
      <vt:lpstr>The Healthy Choices Guidelines </vt:lpstr>
      <vt:lpstr>Traffic light classification guide</vt:lpstr>
      <vt:lpstr>Drinks classifications </vt:lpstr>
      <vt:lpstr>Swapping for healthier drinks </vt:lpstr>
      <vt:lpstr>FoodChecker: online assessment tool </vt:lpstr>
      <vt:lpstr>Starting an assessment </vt:lpstr>
      <vt:lpstr>Start assessment dashboard </vt:lpstr>
      <vt:lpstr>FoodChecker product assessments</vt:lpstr>
      <vt:lpstr>FoodChecker product assessments</vt:lpstr>
      <vt:lpstr>FoodChecker product assessments</vt:lpstr>
      <vt:lpstr>FoodChecker product assessments </vt:lpstr>
      <vt:lpstr>Healthy drinks fridge – limit RED drinks</vt:lpstr>
      <vt:lpstr>Healthy drinks fridge – RED off display </vt:lpstr>
      <vt:lpstr>Display and promotion principles </vt:lpstr>
      <vt:lpstr>Display and promotion principles</vt:lpstr>
      <vt:lpstr>Contact the Healthy Eating Advisory Service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food retail in [insert community facility]</dc:title>
  <dc:creator>Tara Heneghan</dc:creator>
  <cp:revision>132</cp:revision>
  <dcterms:created xsi:type="dcterms:W3CDTF">2021-01-07T04:18:54Z</dcterms:created>
  <dcterms:modified xsi:type="dcterms:W3CDTF">2021-01-13T01:56:21Z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0x010100A05670D07026034ABB0C64C9F967C4C1</vt:lpwstr>
  </property>
</Properties>
</file>