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6" r:id="rId5"/>
    <p:sldId id="257" r:id="rId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1B716A-619C-EF39-6CE3-919380271D81}" v="8" dt="2021-02-26T01:09:26.064"/>
    <p1510:client id="{C9BCBAAF-97E3-89A5-D45E-5BF02942D177}" v="5" dt="2021-02-26T05:06:00.8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0_2D91C7FB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rgbClr val="00A84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Current</c:v>
                </c:pt>
                <c:pt idx="1">
                  <c:v>Target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4.9000000000000004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3B-BD4D-A3B1-0723BC9AB9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Amber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Current</c:v>
                </c:pt>
                <c:pt idx="1">
                  <c:v>Target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3B-BD4D-A3B1-0723BC9AB9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Current</c:v>
                </c:pt>
                <c:pt idx="1">
                  <c:v>Target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3B-BD4D-A3B1-0723BC9AB9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516631216"/>
        <c:axId val="516632864"/>
      </c:barChart>
      <c:catAx>
        <c:axId val="51663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632864"/>
        <c:crosses val="autoZero"/>
        <c:auto val="1"/>
        <c:lblAlgn val="ctr"/>
        <c:lblOffset val="100"/>
        <c:noMultiLvlLbl val="0"/>
      </c:catAx>
      <c:valAx>
        <c:axId val="51663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63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479717024140072"/>
          <c:y val="0.84405962173755011"/>
          <c:w val="0.71865441518556072"/>
          <c:h val="0.116194341577171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6E50-0055-A540-A009-2F6D6E4734E6}" type="datetimeFigureOut">
              <a:rPr lang="en-JP" smtClean="0"/>
              <a:t>02/28/2021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BDA6-C9E0-554C-BE34-3F6CE559628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29066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6E50-0055-A540-A009-2F6D6E4734E6}" type="datetimeFigureOut">
              <a:rPr lang="en-JP" smtClean="0"/>
              <a:t>02/28/2021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BDA6-C9E0-554C-BE34-3F6CE559628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74245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6E50-0055-A540-A009-2F6D6E4734E6}" type="datetimeFigureOut">
              <a:rPr lang="en-JP" smtClean="0"/>
              <a:t>02/28/2021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BDA6-C9E0-554C-BE34-3F6CE559628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03799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6E50-0055-A540-A009-2F6D6E4734E6}" type="datetimeFigureOut">
              <a:rPr lang="en-JP" smtClean="0"/>
              <a:t>02/28/2021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BDA6-C9E0-554C-BE34-3F6CE559628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86333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6E50-0055-A540-A009-2F6D6E4734E6}" type="datetimeFigureOut">
              <a:rPr lang="en-JP" smtClean="0"/>
              <a:t>02/28/2021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BDA6-C9E0-554C-BE34-3F6CE559628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41315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6E50-0055-A540-A009-2F6D6E4734E6}" type="datetimeFigureOut">
              <a:rPr lang="en-JP" smtClean="0"/>
              <a:t>02/28/2021</a:t>
            </a:fld>
            <a:endParaRPr lang="en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BDA6-C9E0-554C-BE34-3F6CE559628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01637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6E50-0055-A540-A009-2F6D6E4734E6}" type="datetimeFigureOut">
              <a:rPr lang="en-JP" smtClean="0"/>
              <a:t>02/28/2021</a:t>
            </a:fld>
            <a:endParaRPr lang="en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BDA6-C9E0-554C-BE34-3F6CE559628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6001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6E50-0055-A540-A009-2F6D6E4734E6}" type="datetimeFigureOut">
              <a:rPr lang="en-JP" smtClean="0"/>
              <a:t>02/28/2021</a:t>
            </a:fld>
            <a:endParaRPr lang="en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BDA6-C9E0-554C-BE34-3F6CE559628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85312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6E50-0055-A540-A009-2F6D6E4734E6}" type="datetimeFigureOut">
              <a:rPr lang="en-JP" smtClean="0"/>
              <a:t>02/28/2021</a:t>
            </a:fld>
            <a:endParaRPr lang="en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BDA6-C9E0-554C-BE34-3F6CE559628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44034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6E50-0055-A540-A009-2F6D6E4734E6}" type="datetimeFigureOut">
              <a:rPr lang="en-JP" smtClean="0"/>
              <a:t>02/28/2021</a:t>
            </a:fld>
            <a:endParaRPr lang="en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BDA6-C9E0-554C-BE34-3F6CE559628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4750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6E50-0055-A540-A009-2F6D6E4734E6}" type="datetimeFigureOut">
              <a:rPr lang="en-JP" smtClean="0"/>
              <a:t>02/28/2021</a:t>
            </a:fld>
            <a:endParaRPr lang="en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BDA6-C9E0-554C-BE34-3F6CE559628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36904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66E50-0055-A540-A009-2F6D6E4734E6}" type="datetimeFigureOut">
              <a:rPr lang="en-JP" smtClean="0"/>
              <a:t>02/28/2021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8BDA6-C9E0-554C-BE34-3F6CE559628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79114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ichealth.vic.gov.au/media-and-resources/publications/water-in-sport" TargetMode="External"/><Relationship Id="rId13" Type="http://schemas.openxmlformats.org/officeDocument/2006/relationships/image" Target="../media/image10.emf"/><Relationship Id="rId3" Type="http://schemas.openxmlformats.org/officeDocument/2006/relationships/image" Target="../media/image2.emf"/><Relationship Id="rId7" Type="http://schemas.openxmlformats.org/officeDocument/2006/relationships/image" Target="../media/image5.emf"/><Relationship Id="rId12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11" Type="http://schemas.openxmlformats.org/officeDocument/2006/relationships/image" Target="../media/image8.emf"/><Relationship Id="rId5" Type="http://schemas.openxmlformats.org/officeDocument/2006/relationships/image" Target="../media/image4.emf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3AD7D6-FD0B-564A-A2FC-1736A4A9469F}"/>
              </a:ext>
            </a:extLst>
          </p:cNvPr>
          <p:cNvSpPr txBox="1"/>
          <p:nvPr/>
        </p:nvSpPr>
        <p:spPr>
          <a:xfrm>
            <a:off x="402336" y="413697"/>
            <a:ext cx="640276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en-JP" sz="3600" b="1">
                <a:solidFill>
                  <a:srgbClr val="00A84D"/>
                </a:solidFill>
              </a:rPr>
              <a:t>Support for healthy </a:t>
            </a:r>
            <a:br>
              <a:rPr lang="en-JP" sz="3600" b="1">
                <a:solidFill>
                  <a:srgbClr val="00A84D"/>
                </a:solidFill>
              </a:rPr>
            </a:br>
            <a:r>
              <a:rPr lang="en-JP" sz="3600" b="1">
                <a:solidFill>
                  <a:srgbClr val="00A84D"/>
                </a:solidFill>
              </a:rPr>
              <a:t>drink changes at OUTLET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187F05-9830-D34F-8897-5AB8E1824A8A}"/>
              </a:ext>
            </a:extLst>
          </p:cNvPr>
          <p:cNvSpPr txBox="1"/>
          <p:nvPr/>
        </p:nvSpPr>
        <p:spPr>
          <a:xfrm>
            <a:off x="402336" y="1582637"/>
            <a:ext cx="628347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rgbClr val="00A84D"/>
                </a:solidFill>
              </a:rPr>
              <a:t>Please EDIT HERE and describe changes made. </a:t>
            </a:r>
            <a:r>
              <a:rPr lang="en-US" sz="1400">
                <a:ea typeface="+mn-lt"/>
                <a:cs typeface="+mn-lt"/>
              </a:rPr>
              <a:t>Lorem ipsum dolor sit </a:t>
            </a:r>
            <a:r>
              <a:rPr lang="en-US" sz="1400" err="1">
                <a:ea typeface="+mn-lt"/>
                <a:cs typeface="+mn-lt"/>
              </a:rPr>
              <a:t>amet</a:t>
            </a:r>
            <a:r>
              <a:rPr lang="en-US" sz="1400">
                <a:ea typeface="+mn-lt"/>
                <a:cs typeface="+mn-lt"/>
              </a:rPr>
              <a:t>, </a:t>
            </a:r>
            <a:r>
              <a:rPr lang="en-US" sz="1400" err="1">
                <a:ea typeface="+mn-lt"/>
                <a:cs typeface="+mn-lt"/>
              </a:rPr>
              <a:t>consectetuer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adipiscing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elit</a:t>
            </a:r>
            <a:r>
              <a:rPr lang="en-US" sz="1400">
                <a:ea typeface="+mn-lt"/>
                <a:cs typeface="+mn-lt"/>
              </a:rPr>
              <a:t>, sed diam </a:t>
            </a:r>
            <a:r>
              <a:rPr lang="en-US" sz="1400" err="1">
                <a:ea typeface="+mn-lt"/>
                <a:cs typeface="+mn-lt"/>
              </a:rPr>
              <a:t>nonummy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nibh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euismod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tincidunt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ut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laoreet</a:t>
            </a:r>
            <a:r>
              <a:rPr lang="en-US" sz="1400">
                <a:ea typeface="+mn-lt"/>
                <a:cs typeface="+mn-lt"/>
              </a:rPr>
              <a:t> dolore magna </a:t>
            </a:r>
            <a:r>
              <a:rPr lang="en-US" sz="1400" err="1">
                <a:ea typeface="+mn-lt"/>
                <a:cs typeface="+mn-lt"/>
              </a:rPr>
              <a:t>aliquam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erat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volutpat</a:t>
            </a:r>
            <a:r>
              <a:rPr lang="en-US" sz="1400">
                <a:ea typeface="+mn-lt"/>
                <a:cs typeface="+mn-lt"/>
              </a:rPr>
              <a:t>. Ut </a:t>
            </a:r>
            <a:r>
              <a:rPr lang="en-US" sz="1400" err="1">
                <a:ea typeface="+mn-lt"/>
                <a:cs typeface="+mn-lt"/>
              </a:rPr>
              <a:t>wisi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enim</a:t>
            </a:r>
            <a:r>
              <a:rPr lang="en-US" sz="1400">
                <a:ea typeface="+mn-lt"/>
                <a:cs typeface="+mn-lt"/>
              </a:rPr>
              <a:t> ad minim </a:t>
            </a:r>
            <a:r>
              <a:rPr lang="en-US" sz="1400" err="1">
                <a:ea typeface="+mn-lt"/>
                <a:cs typeface="+mn-lt"/>
              </a:rPr>
              <a:t>veniam</a:t>
            </a:r>
            <a:r>
              <a:rPr lang="en-US" sz="1400">
                <a:ea typeface="+mn-lt"/>
                <a:cs typeface="+mn-lt"/>
              </a:rPr>
              <a:t>, </a:t>
            </a:r>
            <a:r>
              <a:rPr lang="en-US" sz="1400" err="1">
                <a:ea typeface="+mn-lt"/>
                <a:cs typeface="+mn-lt"/>
              </a:rPr>
              <a:t>quis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nostrud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exerci</a:t>
            </a:r>
            <a:r>
              <a:rPr lang="en-US" sz="1400">
                <a:ea typeface="+mn-lt"/>
                <a:cs typeface="+mn-lt"/>
              </a:rPr>
              <a:t>.</a:t>
            </a:r>
            <a:endParaRPr lang="en-JP" sz="1400">
              <a:ea typeface="+mn-lt"/>
              <a:cs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2654DF-24BB-D143-8E36-BD52E6F1C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675" y="2873860"/>
            <a:ext cx="2844800" cy="311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23BD2E-EA44-6445-BABB-7498E7368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80" y="4728954"/>
            <a:ext cx="1790700" cy="241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D53BAA-6F60-5445-A0A1-BB119CC03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44" y="2844424"/>
            <a:ext cx="1536700" cy="495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1301F6-550C-5D40-A5EB-E31A30C39F27}"/>
              </a:ext>
            </a:extLst>
          </p:cNvPr>
          <p:cNvSpPr txBox="1"/>
          <p:nvPr/>
        </p:nvSpPr>
        <p:spPr>
          <a:xfrm>
            <a:off x="932097" y="2739510"/>
            <a:ext cx="1088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6000" spc="-150"/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B76304-3F50-944F-95A1-ACF6A310CBC5}"/>
              </a:ext>
            </a:extLst>
          </p:cNvPr>
          <p:cNvSpPr txBox="1"/>
          <p:nvPr/>
        </p:nvSpPr>
        <p:spPr>
          <a:xfrm>
            <a:off x="4452725" y="3077684"/>
            <a:ext cx="2352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00A84D"/>
                </a:solidFill>
              </a:rPr>
              <a:t>Current drink availability </a:t>
            </a:r>
            <a:r>
              <a:rPr lang="en-US" sz="1400">
                <a:solidFill>
                  <a:srgbClr val="00A84D"/>
                </a:solidFill>
              </a:rPr>
              <a:t>at OUTLET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8E659A-2ABA-1F47-AFA2-592B7C1CBA0E}"/>
              </a:ext>
            </a:extLst>
          </p:cNvPr>
          <p:cNvSpPr txBox="1"/>
          <p:nvPr/>
        </p:nvSpPr>
        <p:spPr>
          <a:xfrm>
            <a:off x="673578" y="3608499"/>
            <a:ext cx="2490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A84D"/>
                </a:solidFill>
              </a:rPr>
              <a:t>of people living in Victoria consume </a:t>
            </a:r>
            <a:r>
              <a:rPr lang="en-US" sz="1400" b="1">
                <a:solidFill>
                  <a:srgbClr val="00A84D"/>
                </a:solidFill>
              </a:rPr>
              <a:t>sugary drinks daily</a:t>
            </a:r>
            <a:r>
              <a:rPr lang="en-US" sz="1400" baseline="30000">
                <a:solidFill>
                  <a:srgbClr val="00A84D"/>
                </a:solidFill>
              </a:rPr>
              <a:t>1</a:t>
            </a:r>
            <a:r>
              <a:rPr lang="en-US" sz="1400">
                <a:solidFill>
                  <a:srgbClr val="00A84D"/>
                </a:solidFill>
              </a:rPr>
              <a:t>. Sugary drinks contribute to obesity in the population</a:t>
            </a:r>
            <a:r>
              <a:rPr lang="en-US" sz="1400" baseline="30000">
                <a:solidFill>
                  <a:srgbClr val="00A84D"/>
                </a:solidFill>
              </a:rPr>
              <a:t>2</a:t>
            </a:r>
            <a:r>
              <a:rPr lang="en-US" sz="1400">
                <a:solidFill>
                  <a:srgbClr val="00A84D"/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A60B4F-781C-174C-B01E-875B8E450E1B}"/>
              </a:ext>
            </a:extLst>
          </p:cNvPr>
          <p:cNvSpPr txBox="1"/>
          <p:nvPr/>
        </p:nvSpPr>
        <p:spPr>
          <a:xfrm>
            <a:off x="1368581" y="5139927"/>
            <a:ext cx="2121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A84D"/>
                </a:solidFill>
              </a:rPr>
              <a:t>of adults are living with </a:t>
            </a:r>
            <a:r>
              <a:rPr lang="en-US" sz="1400" b="1">
                <a:solidFill>
                  <a:srgbClr val="00A84D"/>
                </a:solidFill>
              </a:rPr>
              <a:t>overweight</a:t>
            </a:r>
            <a:r>
              <a:rPr lang="en-US" sz="1400">
                <a:solidFill>
                  <a:srgbClr val="00A84D"/>
                </a:solidFill>
              </a:rPr>
              <a:t> or </a:t>
            </a:r>
            <a:r>
              <a:rPr lang="en-US" sz="1400" b="1">
                <a:solidFill>
                  <a:srgbClr val="00A84D"/>
                </a:solidFill>
              </a:rPr>
              <a:t>obesity</a:t>
            </a:r>
            <a:r>
              <a:rPr lang="en-US" sz="1400" baseline="30000">
                <a:solidFill>
                  <a:srgbClr val="00A84D"/>
                </a:solidFill>
              </a:rPr>
              <a:t>1</a:t>
            </a:r>
            <a:r>
              <a:rPr lang="en-US" sz="1400">
                <a:solidFill>
                  <a:srgbClr val="00A84D"/>
                </a:solidFill>
              </a:rPr>
              <a:t>.</a:t>
            </a: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75B0A86F-5D15-6146-A439-B6B1F4B5C0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8060512"/>
              </p:ext>
            </p:extLst>
          </p:nvPr>
        </p:nvGraphicFramePr>
        <p:xfrm>
          <a:off x="4452726" y="3607687"/>
          <a:ext cx="2566438" cy="2236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48" name="Group 47">
            <a:extLst>
              <a:ext uri="{FF2B5EF4-FFF2-40B4-BE49-F238E27FC236}">
                <a16:creationId xmlns:a16="http://schemas.microsoft.com/office/drawing/2014/main" id="{C8C44A89-033C-464D-A940-03BD6F07E5FA}"/>
              </a:ext>
            </a:extLst>
          </p:cNvPr>
          <p:cNvGrpSpPr/>
          <p:nvPr/>
        </p:nvGrpSpPr>
        <p:grpSpPr>
          <a:xfrm>
            <a:off x="4967888" y="5828558"/>
            <a:ext cx="2530094" cy="1993900"/>
            <a:chOff x="4248551" y="6164940"/>
            <a:chExt cx="2530094" cy="19939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CD14A6B-08BC-FC43-AF14-2B0842447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48551" y="6164940"/>
              <a:ext cx="2298700" cy="19939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F6BA30-780B-A442-8D8D-BB6EAC7CFE7F}"/>
                </a:ext>
              </a:extLst>
            </p:cNvPr>
            <p:cNvSpPr txBox="1"/>
            <p:nvPr/>
          </p:nvSpPr>
          <p:spPr>
            <a:xfrm>
              <a:off x="4498231" y="6577263"/>
              <a:ext cx="1899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>
                  <a:solidFill>
                    <a:schemeClr val="bg1"/>
                  </a:solidFill>
                </a:rPr>
                <a:t>“Lorem ipsum dolor sit </a:t>
              </a:r>
              <a:r>
                <a:rPr lang="en-US" sz="1200" i="1" err="1">
                  <a:solidFill>
                    <a:schemeClr val="bg1"/>
                  </a:solidFill>
                </a:rPr>
                <a:t>amet</a:t>
              </a:r>
              <a:r>
                <a:rPr lang="en-US" sz="1200" i="1">
                  <a:solidFill>
                    <a:schemeClr val="bg1"/>
                  </a:solidFill>
                </a:rPr>
                <a:t>, </a:t>
              </a:r>
              <a:r>
                <a:rPr lang="en-US" sz="1200" i="1" err="1">
                  <a:solidFill>
                    <a:schemeClr val="bg1"/>
                  </a:solidFill>
                </a:rPr>
                <a:t>consectetuer</a:t>
              </a:r>
              <a:r>
                <a:rPr lang="en-US" sz="1200" i="1">
                  <a:solidFill>
                    <a:schemeClr val="bg1"/>
                  </a:solidFill>
                </a:rPr>
                <a:t> </a:t>
              </a:r>
              <a:r>
                <a:rPr lang="en-US" sz="1200" i="1" err="1">
                  <a:solidFill>
                    <a:schemeClr val="bg1"/>
                  </a:solidFill>
                </a:rPr>
                <a:t>adipiscing</a:t>
              </a:r>
              <a:r>
                <a:rPr lang="en-US" sz="1200" i="1">
                  <a:solidFill>
                    <a:schemeClr val="bg1"/>
                  </a:solidFill>
                </a:rPr>
                <a:t> </a:t>
              </a:r>
              <a:r>
                <a:rPr lang="en-US" sz="1200" i="1" err="1">
                  <a:solidFill>
                    <a:schemeClr val="bg1"/>
                  </a:solidFill>
                </a:rPr>
                <a:t>elit</a:t>
              </a:r>
              <a:r>
                <a:rPr lang="en-US" sz="1200" i="1">
                  <a:solidFill>
                    <a:schemeClr val="bg1"/>
                  </a:solidFill>
                </a:rPr>
                <a:t>, sed diam.”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C49238D-8417-154D-ABD6-0463BF994856}"/>
                </a:ext>
              </a:extLst>
            </p:cNvPr>
            <p:cNvSpPr txBox="1"/>
            <p:nvPr/>
          </p:nvSpPr>
          <p:spPr>
            <a:xfrm>
              <a:off x="4879062" y="7247625"/>
              <a:ext cx="18995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Customer quote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9CA4661-8103-2149-839B-65BEF8FAB0C0}"/>
              </a:ext>
            </a:extLst>
          </p:cNvPr>
          <p:cNvSpPr txBox="1"/>
          <p:nvPr/>
        </p:nvSpPr>
        <p:spPr>
          <a:xfrm>
            <a:off x="377178" y="9154673"/>
            <a:ext cx="5865001" cy="376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20"/>
              </a:lnSpc>
            </a:pPr>
            <a:r>
              <a:rPr lang="en-US" sz="1100"/>
              <a:t>This resource was originally created by VicHealth, Deakin University and the Healthy Eating Advisory Service for use in the Water in Sport project. For more information go to: </a:t>
            </a:r>
            <a:r>
              <a:rPr lang="en-US" sz="110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 in Sport</a:t>
            </a:r>
            <a:r>
              <a:rPr lang="en-US" sz="1100"/>
              <a:t>.</a:t>
            </a:r>
            <a:endParaRPr lang="en-JP" sz="1100" b="1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BE492C-16ED-D343-968F-DBDCAB48DC70}"/>
              </a:ext>
            </a:extLst>
          </p:cNvPr>
          <p:cNvGrpSpPr/>
          <p:nvPr/>
        </p:nvGrpSpPr>
        <p:grpSpPr>
          <a:xfrm>
            <a:off x="403259" y="6003681"/>
            <a:ext cx="866624" cy="584775"/>
            <a:chOff x="466493" y="6503069"/>
            <a:chExt cx="866624" cy="5847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4A0099-1603-9B4A-8921-59174C542721}"/>
                </a:ext>
              </a:extLst>
            </p:cNvPr>
            <p:cNvSpPr txBox="1"/>
            <p:nvPr/>
          </p:nvSpPr>
          <p:spPr>
            <a:xfrm>
              <a:off x="466493" y="6503069"/>
              <a:ext cx="7921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JP" sz="3200">
                  <a:solidFill>
                    <a:srgbClr val="00A84D"/>
                  </a:solidFill>
                </a:rPr>
                <a:t>XX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D50B0C-A627-384B-A74B-256CF6772356}"/>
                </a:ext>
              </a:extLst>
            </p:cNvPr>
            <p:cNvSpPr txBox="1"/>
            <p:nvPr/>
          </p:nvSpPr>
          <p:spPr>
            <a:xfrm>
              <a:off x="914894" y="6557393"/>
              <a:ext cx="418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JP">
                  <a:solidFill>
                    <a:srgbClr val="00A84D"/>
                  </a:solidFill>
                </a:rPr>
                <a:t>%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B92ABBC-031A-3040-8E32-A7D49B0D390E}"/>
              </a:ext>
            </a:extLst>
          </p:cNvPr>
          <p:cNvSpPr txBox="1"/>
          <p:nvPr/>
        </p:nvSpPr>
        <p:spPr>
          <a:xfrm>
            <a:off x="1203232" y="6518253"/>
            <a:ext cx="22378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A84D"/>
                </a:solidFill>
              </a:rPr>
              <a:t>of </a:t>
            </a:r>
            <a:r>
              <a:rPr lang="en-US" sz="1400" i="1">
                <a:solidFill>
                  <a:srgbClr val="00A84D"/>
                </a:solidFill>
              </a:rPr>
              <a:t>customers</a:t>
            </a:r>
            <a:endParaRPr lang="en-JP" sz="1400" i="1"/>
          </a:p>
          <a:p>
            <a:r>
              <a:rPr lang="en-US" sz="1400">
                <a:solidFill>
                  <a:srgbClr val="00A84D"/>
                </a:solidFill>
              </a:rPr>
              <a:t>agree that (insert community facility name) </a:t>
            </a:r>
            <a:r>
              <a:rPr lang="en-US" sz="1400" b="1">
                <a:solidFill>
                  <a:srgbClr val="00A84D"/>
                </a:solidFill>
              </a:rPr>
              <a:t>has a responsibility to promote healthy eating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A33152-EAA4-E14D-9B0A-A8B6E508B6D5}"/>
              </a:ext>
            </a:extLst>
          </p:cNvPr>
          <p:cNvSpPr txBox="1"/>
          <p:nvPr/>
        </p:nvSpPr>
        <p:spPr>
          <a:xfrm>
            <a:off x="1182068" y="8102762"/>
            <a:ext cx="5238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of </a:t>
            </a:r>
            <a:r>
              <a:rPr lang="en-US" sz="1400" i="1"/>
              <a:t>customers</a:t>
            </a:r>
            <a:r>
              <a:rPr lang="en-US" sz="1400"/>
              <a:t> agree that </a:t>
            </a:r>
            <a:r>
              <a:rPr lang="en-US" sz="1400" b="1"/>
              <a:t>removing sugary drinks </a:t>
            </a:r>
            <a:r>
              <a:rPr lang="en-US" sz="1400"/>
              <a:t>from (insert community facility name) will </a:t>
            </a:r>
            <a:r>
              <a:rPr lang="en-US" sz="1400" b="1"/>
              <a:t>lead to reduced consumption </a:t>
            </a:r>
            <a:br>
              <a:rPr lang="en-US" sz="1400" b="1"/>
            </a:br>
            <a:r>
              <a:rPr lang="en-US" sz="1400"/>
              <a:t>in the community</a:t>
            </a:r>
            <a:endParaRPr lang="en-US" sz="1400" b="1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62E1E21-B4E6-9E46-9650-A90EFE4E3C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130" y="8925160"/>
            <a:ext cx="1473200" cy="1016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676CE4E7-25E0-9E46-ADAC-11B6B2065188}"/>
              </a:ext>
            </a:extLst>
          </p:cNvPr>
          <p:cNvGrpSpPr/>
          <p:nvPr/>
        </p:nvGrpSpPr>
        <p:grpSpPr>
          <a:xfrm>
            <a:off x="395440" y="6366388"/>
            <a:ext cx="866624" cy="584775"/>
            <a:chOff x="466493" y="6503069"/>
            <a:chExt cx="866624" cy="58477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DDBCFBC-3113-9C4C-A651-CEBB30FE3C7F}"/>
                </a:ext>
              </a:extLst>
            </p:cNvPr>
            <p:cNvSpPr txBox="1"/>
            <p:nvPr/>
          </p:nvSpPr>
          <p:spPr>
            <a:xfrm>
              <a:off x="466493" y="6503069"/>
              <a:ext cx="7921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JP" sz="3200">
                  <a:solidFill>
                    <a:srgbClr val="00A84D"/>
                  </a:solidFill>
                </a:rPr>
                <a:t>XX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DB13608-05D5-5F4E-BEC1-8030E68BE06D}"/>
                </a:ext>
              </a:extLst>
            </p:cNvPr>
            <p:cNvSpPr txBox="1"/>
            <p:nvPr/>
          </p:nvSpPr>
          <p:spPr>
            <a:xfrm>
              <a:off x="914894" y="6557393"/>
              <a:ext cx="418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JP">
                  <a:solidFill>
                    <a:srgbClr val="00A84D"/>
                  </a:solidFill>
                </a:rPr>
                <a:t>%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6181D59-7A87-8F45-B6DC-FE1ED8BB445D}"/>
              </a:ext>
            </a:extLst>
          </p:cNvPr>
          <p:cNvSpPr txBox="1"/>
          <p:nvPr/>
        </p:nvSpPr>
        <p:spPr>
          <a:xfrm>
            <a:off x="1209207" y="6155018"/>
            <a:ext cx="2751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A84D"/>
                </a:solidFill>
              </a:rPr>
              <a:t>of </a:t>
            </a:r>
            <a:r>
              <a:rPr lang="en-US" sz="1400" i="1">
                <a:solidFill>
                  <a:srgbClr val="00A84D"/>
                </a:solidFill>
              </a:rPr>
              <a:t>surveyed staff </a:t>
            </a:r>
            <a:r>
              <a:rPr lang="en-US" sz="1400">
                <a:solidFill>
                  <a:srgbClr val="00A84D"/>
                </a:solidFill>
              </a:rPr>
              <a:t>and</a:t>
            </a:r>
            <a:endParaRPr lang="en-JP" sz="140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1706C3F-1562-7D43-AA40-5718BF190734}"/>
              </a:ext>
            </a:extLst>
          </p:cNvPr>
          <p:cNvGrpSpPr/>
          <p:nvPr/>
        </p:nvGrpSpPr>
        <p:grpSpPr>
          <a:xfrm>
            <a:off x="403638" y="7619400"/>
            <a:ext cx="866624" cy="584775"/>
            <a:chOff x="466493" y="6503069"/>
            <a:chExt cx="866624" cy="58477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93C9CA1-4DD6-C24C-BBC7-6A7E48929559}"/>
                </a:ext>
              </a:extLst>
            </p:cNvPr>
            <p:cNvSpPr txBox="1"/>
            <p:nvPr/>
          </p:nvSpPr>
          <p:spPr>
            <a:xfrm>
              <a:off x="466493" y="6503069"/>
              <a:ext cx="7921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JP" sz="3200"/>
                <a:t>XX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1FAC80A-0828-BC45-AD30-7CB303993DC2}"/>
                </a:ext>
              </a:extLst>
            </p:cNvPr>
            <p:cNvSpPr txBox="1"/>
            <p:nvPr/>
          </p:nvSpPr>
          <p:spPr>
            <a:xfrm>
              <a:off x="914894" y="6557393"/>
              <a:ext cx="418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JP"/>
                <a:t>%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A06E4C3-9976-7F49-802F-4D8DA712BABB}"/>
              </a:ext>
            </a:extLst>
          </p:cNvPr>
          <p:cNvGrpSpPr/>
          <p:nvPr/>
        </p:nvGrpSpPr>
        <p:grpSpPr>
          <a:xfrm>
            <a:off x="395819" y="7965778"/>
            <a:ext cx="866624" cy="584775"/>
            <a:chOff x="466493" y="6503069"/>
            <a:chExt cx="866624" cy="58477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60B1193-F5F5-9741-AA81-40F2BACDC485}"/>
                </a:ext>
              </a:extLst>
            </p:cNvPr>
            <p:cNvSpPr txBox="1"/>
            <p:nvPr/>
          </p:nvSpPr>
          <p:spPr>
            <a:xfrm>
              <a:off x="466493" y="6503069"/>
              <a:ext cx="7921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JP" sz="3200"/>
                <a:t>XX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C8239FC-29D5-AE4C-B8B0-97743E2C76F0}"/>
                </a:ext>
              </a:extLst>
            </p:cNvPr>
            <p:cNvSpPr txBox="1"/>
            <p:nvPr/>
          </p:nvSpPr>
          <p:spPr>
            <a:xfrm>
              <a:off x="914894" y="6557393"/>
              <a:ext cx="418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JP"/>
                <a:t>%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967E1E1C-9B7C-9648-B843-3A21458AF608}"/>
              </a:ext>
            </a:extLst>
          </p:cNvPr>
          <p:cNvSpPr txBox="1"/>
          <p:nvPr/>
        </p:nvSpPr>
        <p:spPr>
          <a:xfrm>
            <a:off x="1209586" y="7754408"/>
            <a:ext cx="2751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of </a:t>
            </a:r>
            <a:r>
              <a:rPr lang="en-US" sz="1400" i="1"/>
              <a:t>surveyed staff </a:t>
            </a:r>
            <a:r>
              <a:rPr lang="en-US" sz="1400"/>
              <a:t>and</a:t>
            </a:r>
            <a:endParaRPr lang="en-JP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B17A9F-6FBC-D24E-9017-5FA005FCA8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906" y="6419711"/>
            <a:ext cx="1608833" cy="14999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4E0FCD-FFFC-384C-B447-DC65169061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099" y="5199831"/>
            <a:ext cx="647700" cy="431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9FB14C-262E-C24E-AF5C-F506A1F701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0333" y="10064913"/>
            <a:ext cx="4876800" cy="393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B77699-19D5-E246-BBDA-77F9AEFF4A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" y="2561440"/>
            <a:ext cx="36703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2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C66E3A70-6F91-4328-89DB-069D8BEDC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" y="4082"/>
            <a:ext cx="7546562" cy="106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16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5670D07026034ABB0C64C9F967C4C1" ma:contentTypeVersion="12" ma:contentTypeDescription="Create a new document." ma:contentTypeScope="" ma:versionID="ce838d22423df433810ad0d7de3b4e7c">
  <xsd:schema xmlns:xsd="http://www.w3.org/2001/XMLSchema" xmlns:xs="http://www.w3.org/2001/XMLSchema" xmlns:p="http://schemas.microsoft.com/office/2006/metadata/properties" xmlns:ns2="a56874c1-aa70-45e6-9b0e-3d09e981aca1" xmlns:ns3="955ac7da-211f-4fcf-9d66-6db381c77c28" targetNamespace="http://schemas.microsoft.com/office/2006/metadata/properties" ma:root="true" ma:fieldsID="c5285dab00b0f987b11b4139e2bb896d" ns2:_="" ns3:_="">
    <xsd:import namespace="a56874c1-aa70-45e6-9b0e-3d09e981aca1"/>
    <xsd:import namespace="955ac7da-211f-4fcf-9d66-6db381c77c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6874c1-aa70-45e6-9b0e-3d09e981ac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ac7da-211f-4fcf-9d66-6db381c77c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C25BA2-2D72-42DD-A20A-8543B6553CCC}">
  <ds:schemaRefs>
    <ds:schemaRef ds:uri="955ac7da-211f-4fcf-9d66-6db381c77c28"/>
    <ds:schemaRef ds:uri="a56874c1-aa70-45e6-9b0e-3d09e981aca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15A4ABA-1603-404B-B79C-B66529B8B2B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71AF6FE-5CE3-45A8-975E-F70D3D13D3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 Sarusi</dc:creator>
  <cp:revision>4</cp:revision>
  <dcterms:created xsi:type="dcterms:W3CDTF">2021-01-16T06:26:49Z</dcterms:created>
  <dcterms:modified xsi:type="dcterms:W3CDTF">2021-02-28T23:57:39Z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0x010100A05670D07026034ABB0C64C9F967C4C1</vt:lpwstr>
  </property>
</Properties>
</file>